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notesMasterIdLst>
    <p:notesMasterId r:id="rId37"/>
  </p:notesMasterIdLst>
  <p:handoutMasterIdLst>
    <p:handoutMasterId r:id="rId38"/>
  </p:handoutMasterIdLst>
  <p:sldIdLst>
    <p:sldId id="309" r:id="rId2"/>
    <p:sldId id="359" r:id="rId3"/>
    <p:sldId id="421" r:id="rId4"/>
    <p:sldId id="438" r:id="rId5"/>
    <p:sldId id="445" r:id="rId6"/>
    <p:sldId id="439" r:id="rId7"/>
    <p:sldId id="440" r:id="rId8"/>
    <p:sldId id="463" r:id="rId9"/>
    <p:sldId id="459" r:id="rId10"/>
    <p:sldId id="462" r:id="rId11"/>
    <p:sldId id="441" r:id="rId12"/>
    <p:sldId id="442" r:id="rId13"/>
    <p:sldId id="443" r:id="rId14"/>
    <p:sldId id="444" r:id="rId15"/>
    <p:sldId id="446" r:id="rId16"/>
    <p:sldId id="447" r:id="rId17"/>
    <p:sldId id="448" r:id="rId18"/>
    <p:sldId id="449" r:id="rId19"/>
    <p:sldId id="461" r:id="rId20"/>
    <p:sldId id="450" r:id="rId21"/>
    <p:sldId id="460" r:id="rId22"/>
    <p:sldId id="451" r:id="rId23"/>
    <p:sldId id="464" r:id="rId24"/>
    <p:sldId id="465" r:id="rId25"/>
    <p:sldId id="466" r:id="rId26"/>
    <p:sldId id="467" r:id="rId27"/>
    <p:sldId id="468" r:id="rId28"/>
    <p:sldId id="452" r:id="rId29"/>
    <p:sldId id="453" r:id="rId30"/>
    <p:sldId id="420" r:id="rId31"/>
    <p:sldId id="456" r:id="rId32"/>
    <p:sldId id="454" r:id="rId33"/>
    <p:sldId id="455" r:id="rId34"/>
    <p:sldId id="457" r:id="rId35"/>
    <p:sldId id="458" r:id="rId36"/>
  </p:sldIdLst>
  <p:sldSz cx="7315200" cy="10155238"/>
  <p:notesSz cx="7315200" cy="9601200"/>
  <p:defaultTextStyle>
    <a:defPPr>
      <a:defRPr lang="en-US"/>
    </a:defPPr>
    <a:lvl1pPr algn="l" defTabSz="996950" rtl="0" fontAlgn="base">
      <a:spcBef>
        <a:spcPct val="0"/>
      </a:spcBef>
      <a:spcAft>
        <a:spcPct val="0"/>
      </a:spcAft>
      <a:defRPr sz="2000" kern="1200">
        <a:solidFill>
          <a:schemeClr val="tx1"/>
        </a:solidFill>
        <a:latin typeface="Arial" pitchFamily="34" charset="0"/>
        <a:ea typeface="+mn-ea"/>
        <a:cs typeface="+mn-cs"/>
      </a:defRPr>
    </a:lvl1pPr>
    <a:lvl2pPr marL="498475" indent="-41275" algn="l" defTabSz="996950" rtl="0" fontAlgn="base">
      <a:spcBef>
        <a:spcPct val="0"/>
      </a:spcBef>
      <a:spcAft>
        <a:spcPct val="0"/>
      </a:spcAft>
      <a:defRPr sz="2000" kern="1200">
        <a:solidFill>
          <a:schemeClr val="tx1"/>
        </a:solidFill>
        <a:latin typeface="Arial" pitchFamily="34" charset="0"/>
        <a:ea typeface="+mn-ea"/>
        <a:cs typeface="+mn-cs"/>
      </a:defRPr>
    </a:lvl2pPr>
    <a:lvl3pPr marL="996950" indent="-82550" algn="l" defTabSz="996950" rtl="0" fontAlgn="base">
      <a:spcBef>
        <a:spcPct val="0"/>
      </a:spcBef>
      <a:spcAft>
        <a:spcPct val="0"/>
      </a:spcAft>
      <a:defRPr sz="2000" kern="1200">
        <a:solidFill>
          <a:schemeClr val="tx1"/>
        </a:solidFill>
        <a:latin typeface="Arial" pitchFamily="34" charset="0"/>
        <a:ea typeface="+mn-ea"/>
        <a:cs typeface="+mn-cs"/>
      </a:defRPr>
    </a:lvl3pPr>
    <a:lvl4pPr marL="1497013" indent="-125413" algn="l" defTabSz="996950" rtl="0" fontAlgn="base">
      <a:spcBef>
        <a:spcPct val="0"/>
      </a:spcBef>
      <a:spcAft>
        <a:spcPct val="0"/>
      </a:spcAft>
      <a:defRPr sz="2000" kern="1200">
        <a:solidFill>
          <a:schemeClr val="tx1"/>
        </a:solidFill>
        <a:latin typeface="Arial" pitchFamily="34" charset="0"/>
        <a:ea typeface="+mn-ea"/>
        <a:cs typeface="+mn-cs"/>
      </a:defRPr>
    </a:lvl4pPr>
    <a:lvl5pPr marL="1995488" indent="-166688" algn="l" defTabSz="996950"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3199">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2D3"/>
    <a:srgbClr val="684522"/>
    <a:srgbClr val="000000"/>
    <a:srgbClr val="996633"/>
    <a:srgbClr val="482400"/>
    <a:srgbClr val="4F3419"/>
    <a:srgbClr val="404040"/>
    <a:srgbClr val="D0A1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37" autoAdjust="0"/>
  </p:normalViewPr>
  <p:slideViewPr>
    <p:cSldViewPr>
      <p:cViewPr varScale="1">
        <p:scale>
          <a:sx n="74" d="100"/>
          <a:sy n="74" d="100"/>
        </p:scale>
        <p:origin x="3126" y="60"/>
      </p:cViewPr>
      <p:guideLst>
        <p:guide orient="horz" pos="3199"/>
        <p:guide pos="23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defTabSz="998250"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defTabSz="998250" fontAlgn="auto">
              <a:spcBef>
                <a:spcPts val="0"/>
              </a:spcBef>
              <a:spcAft>
                <a:spcPts val="0"/>
              </a:spcAft>
              <a:defRPr sz="1200">
                <a:latin typeface="+mn-lt"/>
              </a:defRPr>
            </a:lvl1pPr>
          </a:lstStyle>
          <a:p>
            <a:pPr>
              <a:defRPr/>
            </a:pPr>
            <a:fld id="{E447F58F-AEA9-473E-A144-27D0BEFD1F22}" type="datetimeFigureOut">
              <a:rPr lang="en-US"/>
              <a:pPr>
                <a:defRPr/>
              </a:pPr>
              <a:t>4/4/2024</a:t>
            </a:fld>
            <a:endParaRPr lang="en-GB"/>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defTabSz="998250"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defTabSz="998250" fontAlgn="auto">
              <a:spcBef>
                <a:spcPts val="0"/>
              </a:spcBef>
              <a:spcAft>
                <a:spcPts val="0"/>
              </a:spcAft>
              <a:defRPr sz="1200">
                <a:latin typeface="+mn-lt"/>
              </a:defRPr>
            </a:lvl1pPr>
          </a:lstStyle>
          <a:p>
            <a:pPr>
              <a:defRPr/>
            </a:pPr>
            <a:fld id="{343BD669-4829-4D34-BDA9-14B38E80FC16}" type="slidenum">
              <a:rPr lang="en-GB"/>
              <a:pPr>
                <a:defRPr/>
              </a:pPr>
              <a:t>‹#›</a:t>
            </a:fld>
            <a:endParaRPr lang="en-GB"/>
          </a:p>
        </p:txBody>
      </p:sp>
    </p:spTree>
    <p:extLst>
      <p:ext uri="{BB962C8B-B14F-4D97-AF65-F5344CB8AC3E}">
        <p14:creationId xmlns:p14="http://schemas.microsoft.com/office/powerpoint/2010/main" val="1716843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defTabSz="998250"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defTabSz="998250" fontAlgn="auto">
              <a:spcBef>
                <a:spcPts val="0"/>
              </a:spcBef>
              <a:spcAft>
                <a:spcPts val="0"/>
              </a:spcAft>
              <a:defRPr sz="1200">
                <a:latin typeface="+mn-lt"/>
              </a:defRPr>
            </a:lvl1pPr>
          </a:lstStyle>
          <a:p>
            <a:pPr>
              <a:defRPr/>
            </a:pPr>
            <a:fld id="{C36165E5-8633-4921-96FC-805CB89679F6}" type="datetimeFigureOut">
              <a:rPr lang="en-US"/>
              <a:pPr>
                <a:defRPr/>
              </a:pPr>
              <a:t>4/4/2024</a:t>
            </a:fld>
            <a:endParaRPr lang="en-GB"/>
          </a:p>
        </p:txBody>
      </p:sp>
      <p:sp>
        <p:nvSpPr>
          <p:cNvPr id="4" name="Slide Image Placeholder 3"/>
          <p:cNvSpPr>
            <a:spLocks noGrp="1" noRot="1" noChangeAspect="1"/>
          </p:cNvSpPr>
          <p:nvPr>
            <p:ph type="sldImg" idx="2"/>
          </p:nvPr>
        </p:nvSpPr>
        <p:spPr>
          <a:xfrm>
            <a:off x="2360613" y="719138"/>
            <a:ext cx="2593975" cy="360203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731838" y="4560888"/>
            <a:ext cx="5851525" cy="43211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118600"/>
            <a:ext cx="3170238" cy="481013"/>
          </a:xfrm>
          <a:prstGeom prst="rect">
            <a:avLst/>
          </a:prstGeom>
        </p:spPr>
        <p:txBody>
          <a:bodyPr vert="horz" lIns="91440" tIns="45720" rIns="91440" bIns="45720" rtlCol="0" anchor="b"/>
          <a:lstStyle>
            <a:lvl1pPr algn="l" defTabSz="998250"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4143375" y="9118600"/>
            <a:ext cx="3170238" cy="481013"/>
          </a:xfrm>
          <a:prstGeom prst="rect">
            <a:avLst/>
          </a:prstGeom>
        </p:spPr>
        <p:txBody>
          <a:bodyPr vert="horz" lIns="91440" tIns="45720" rIns="91440" bIns="45720" rtlCol="0" anchor="b"/>
          <a:lstStyle>
            <a:lvl1pPr algn="r" defTabSz="998250" fontAlgn="auto">
              <a:spcBef>
                <a:spcPts val="0"/>
              </a:spcBef>
              <a:spcAft>
                <a:spcPts val="0"/>
              </a:spcAft>
              <a:defRPr sz="1200">
                <a:latin typeface="+mn-lt"/>
              </a:defRPr>
            </a:lvl1pPr>
          </a:lstStyle>
          <a:p>
            <a:pPr>
              <a:defRPr/>
            </a:pPr>
            <a:fld id="{E034620B-882E-4F4F-A000-BD66263AC927}" type="slidenum">
              <a:rPr lang="en-GB"/>
              <a:pPr>
                <a:defRPr/>
              </a:pPr>
              <a:t>‹#›</a:t>
            </a:fld>
            <a:endParaRPr lang="en-GB"/>
          </a:p>
        </p:txBody>
      </p:sp>
    </p:spTree>
    <p:extLst>
      <p:ext uri="{BB962C8B-B14F-4D97-AF65-F5344CB8AC3E}">
        <p14:creationId xmlns:p14="http://schemas.microsoft.com/office/powerpoint/2010/main" val="4253178971"/>
      </p:ext>
    </p:extLst>
  </p:cSld>
  <p:clrMap bg1="lt1" tx1="dk1" bg2="lt2" tx2="dk2" accent1="accent1" accent2="accent2" accent3="accent3" accent4="accent4" accent5="accent5" accent6="accent6" hlink="hlink" folHlink="folHlink"/>
  <p:notesStyle>
    <a:lvl1pPr algn="l" defTabSz="996950" rtl="0" eaLnBrk="0" fontAlgn="base" hangingPunct="0">
      <a:spcBef>
        <a:spcPct val="30000"/>
      </a:spcBef>
      <a:spcAft>
        <a:spcPct val="0"/>
      </a:spcAft>
      <a:defRPr sz="1300" kern="1200">
        <a:solidFill>
          <a:schemeClr val="tx1"/>
        </a:solidFill>
        <a:latin typeface="+mn-lt"/>
        <a:ea typeface="+mn-ea"/>
        <a:cs typeface="+mn-cs"/>
      </a:defRPr>
    </a:lvl1pPr>
    <a:lvl2pPr marL="498475" algn="l" defTabSz="996950" rtl="0" eaLnBrk="0" fontAlgn="base" hangingPunct="0">
      <a:spcBef>
        <a:spcPct val="30000"/>
      </a:spcBef>
      <a:spcAft>
        <a:spcPct val="0"/>
      </a:spcAft>
      <a:defRPr sz="1300" kern="1200">
        <a:solidFill>
          <a:schemeClr val="tx1"/>
        </a:solidFill>
        <a:latin typeface="+mn-lt"/>
        <a:ea typeface="+mn-ea"/>
        <a:cs typeface="+mn-cs"/>
      </a:defRPr>
    </a:lvl2pPr>
    <a:lvl3pPr marL="996950" algn="l" defTabSz="996950" rtl="0" eaLnBrk="0" fontAlgn="base" hangingPunct="0">
      <a:spcBef>
        <a:spcPct val="30000"/>
      </a:spcBef>
      <a:spcAft>
        <a:spcPct val="0"/>
      </a:spcAft>
      <a:defRPr sz="1300" kern="1200">
        <a:solidFill>
          <a:schemeClr val="tx1"/>
        </a:solidFill>
        <a:latin typeface="+mn-lt"/>
        <a:ea typeface="+mn-ea"/>
        <a:cs typeface="+mn-cs"/>
      </a:defRPr>
    </a:lvl3pPr>
    <a:lvl4pPr marL="1497013" algn="l" defTabSz="996950" rtl="0" eaLnBrk="0" fontAlgn="base" hangingPunct="0">
      <a:spcBef>
        <a:spcPct val="30000"/>
      </a:spcBef>
      <a:spcAft>
        <a:spcPct val="0"/>
      </a:spcAft>
      <a:defRPr sz="1300" kern="1200">
        <a:solidFill>
          <a:schemeClr val="tx1"/>
        </a:solidFill>
        <a:latin typeface="+mn-lt"/>
        <a:ea typeface="+mn-ea"/>
        <a:cs typeface="+mn-cs"/>
      </a:defRPr>
    </a:lvl4pPr>
    <a:lvl5pPr marL="1995488" algn="l" defTabSz="996950" rtl="0" eaLnBrk="0" fontAlgn="base" hangingPunct="0">
      <a:spcBef>
        <a:spcPct val="30000"/>
      </a:spcBef>
      <a:spcAft>
        <a:spcPct val="0"/>
      </a:spcAft>
      <a:defRPr sz="1300" kern="1200">
        <a:solidFill>
          <a:schemeClr val="tx1"/>
        </a:solidFill>
        <a:latin typeface="+mn-lt"/>
        <a:ea typeface="+mn-ea"/>
        <a:cs typeface="+mn-cs"/>
      </a:defRPr>
    </a:lvl5pPr>
    <a:lvl6pPr marL="2495626" algn="l" defTabSz="998250" rtl="0" eaLnBrk="1" latinLnBrk="0" hangingPunct="1">
      <a:defRPr sz="1300" kern="1200">
        <a:solidFill>
          <a:schemeClr val="tx1"/>
        </a:solidFill>
        <a:latin typeface="+mn-lt"/>
        <a:ea typeface="+mn-ea"/>
        <a:cs typeface="+mn-cs"/>
      </a:defRPr>
    </a:lvl6pPr>
    <a:lvl7pPr marL="2994751" algn="l" defTabSz="998250" rtl="0" eaLnBrk="1" latinLnBrk="0" hangingPunct="1">
      <a:defRPr sz="1300" kern="1200">
        <a:solidFill>
          <a:schemeClr val="tx1"/>
        </a:solidFill>
        <a:latin typeface="+mn-lt"/>
        <a:ea typeface="+mn-ea"/>
        <a:cs typeface="+mn-cs"/>
      </a:defRPr>
    </a:lvl7pPr>
    <a:lvl8pPr marL="3493877" algn="l" defTabSz="998250" rtl="0" eaLnBrk="1" latinLnBrk="0" hangingPunct="1">
      <a:defRPr sz="1300" kern="1200">
        <a:solidFill>
          <a:schemeClr val="tx1"/>
        </a:solidFill>
        <a:latin typeface="+mn-lt"/>
        <a:ea typeface="+mn-ea"/>
        <a:cs typeface="+mn-cs"/>
      </a:defRPr>
    </a:lvl8pPr>
    <a:lvl9pPr marL="3993002" algn="l" defTabSz="99825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defTabSz="998250" eaLnBrk="1" fontAlgn="auto" hangingPunct="1">
              <a:spcBef>
                <a:spcPts val="0"/>
              </a:spcBef>
              <a:spcAft>
                <a:spcPts val="0"/>
              </a:spcAft>
              <a:defRPr/>
            </a:pPr>
            <a:endParaRPr lang="en-US" sz="1900" i="1" dirty="0">
              <a:solidFill>
                <a:schemeClr val="bg2">
                  <a:lumMod val="10000"/>
                </a:schemeClr>
              </a:solidFill>
              <a:latin typeface="Calligraph421 BT" pitchFamily="66" charset="0"/>
            </a:endParaRPr>
          </a:p>
        </p:txBody>
      </p:sp>
      <p:sp>
        <p:nvSpPr>
          <p:cNvPr id="235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6950" fontAlgn="base">
              <a:spcBef>
                <a:spcPct val="0"/>
              </a:spcBef>
              <a:spcAft>
                <a:spcPct val="0"/>
              </a:spcAft>
              <a:defRPr/>
            </a:pPr>
            <a:fld id="{42472A01-E325-45D9-83BB-13083B9ADA72}" type="slidenum">
              <a:rPr lang="en-US" smtClean="0"/>
              <a:pPr defTabSz="996950" fontAlgn="base">
                <a:spcBef>
                  <a:spcPct val="0"/>
                </a:spcBef>
                <a:spcAft>
                  <a:spcPct val="0"/>
                </a:spcAft>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3154708"/>
            <a:ext cx="6217920" cy="2176794"/>
          </a:xfrm>
        </p:spPr>
        <p:txBody>
          <a:bodyPr/>
          <a:lstStyle/>
          <a:p>
            <a:r>
              <a:rPr lang="en-US"/>
              <a:t>Click to edit Master title style</a:t>
            </a:r>
            <a:endParaRPr lang="en-GB"/>
          </a:p>
        </p:txBody>
      </p:sp>
      <p:sp>
        <p:nvSpPr>
          <p:cNvPr id="3" name="Subtitle 2"/>
          <p:cNvSpPr>
            <a:spLocks noGrp="1"/>
          </p:cNvSpPr>
          <p:nvPr>
            <p:ph type="subTitle" idx="1"/>
          </p:nvPr>
        </p:nvSpPr>
        <p:spPr>
          <a:xfrm>
            <a:off x="1097280" y="5754635"/>
            <a:ext cx="5120640" cy="259522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5C36A409-4F84-4016-9BBF-F61E9F00BF9F}" type="datetimeFigureOut">
              <a:rPr lang="en-US"/>
              <a:pPr>
                <a:defRPr/>
              </a:pPr>
              <a:t>4/4/2024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69A984-F4FB-48D8-864E-9FC6B11EC5B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24C31999-AEBA-4F16-B21A-39FF3CD892C4}" type="datetimeFigureOut">
              <a:rPr lang="en-US"/>
              <a:pPr>
                <a:defRPr/>
              </a:pPr>
              <a:t>4/4/2024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587B06-B796-45BA-8B45-52513606BCC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406684"/>
            <a:ext cx="1645920" cy="866486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65760" y="406684"/>
            <a:ext cx="4815840" cy="8664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7BDE56D2-8554-4AED-A4AE-CD5D2C1AB137}" type="datetimeFigureOut">
              <a:rPr lang="en-US"/>
              <a:pPr>
                <a:defRPr/>
              </a:pPr>
              <a:t>4/4/2024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B71E7A-451F-4F43-9F4E-F3990326301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ECC26F7E-BB33-461A-A92D-08C3D8F8F190}" type="datetimeFigureOut">
              <a:rPr lang="en-US"/>
              <a:pPr>
                <a:defRPr/>
              </a:pPr>
              <a:t>4/4/2024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0675C2-CE71-48EE-BE05-41B5984FC36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525684"/>
            <a:ext cx="6217920" cy="2016943"/>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577850" y="4304225"/>
            <a:ext cx="6217920" cy="222145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4F8149E-7EC6-4DE7-ABDB-A652EC8A4394}" type="datetimeFigureOut">
              <a:rPr lang="en-US"/>
              <a:pPr>
                <a:defRPr/>
              </a:pPr>
              <a:t>4/4/2024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F4062D7-E9CD-441E-9C17-65F32BD920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65760" y="2369556"/>
            <a:ext cx="3230880" cy="6701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718560" y="2369556"/>
            <a:ext cx="3230880" cy="6701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A047D5DF-8150-4AB3-B0B1-D16DCBC5A91C}" type="datetimeFigureOut">
              <a:rPr lang="en-US"/>
              <a:pPr>
                <a:defRPr/>
              </a:pPr>
              <a:t>4/4/2024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5A2DB61-2B82-40EA-8C99-F614D539A50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365760" y="2273177"/>
            <a:ext cx="3232150" cy="9473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3220527"/>
            <a:ext cx="3232150" cy="58510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3716020" y="2273177"/>
            <a:ext cx="3233420" cy="9473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020" y="3220527"/>
            <a:ext cx="3233420" cy="58510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76B1E6A3-D917-40CE-A083-007FB9E643A8}" type="datetimeFigureOut">
              <a:rPr lang="en-US"/>
              <a:pPr>
                <a:defRPr/>
              </a:pPr>
              <a:t>4/4/2024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20C358E-52C5-46BE-B6ED-7E483F80BBD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E37AFBD-9A81-4A83-AF20-1F4394971433}" type="datetimeFigureOut">
              <a:rPr lang="en-US"/>
              <a:pPr>
                <a:defRPr/>
              </a:pPr>
              <a:t>4/4/2024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263C1ED-7B14-4DB5-8D99-E162FE3E628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B069D8F-36A4-44E2-9D6A-6B24D6A5610D}" type="datetimeFigureOut">
              <a:rPr lang="en-US"/>
              <a:pPr>
                <a:defRPr/>
              </a:pPr>
              <a:t>4/4/2024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BB67DD6-C94C-411A-9A80-206211D2C61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404330"/>
            <a:ext cx="2406650" cy="1720749"/>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2860040" y="404331"/>
            <a:ext cx="4089400" cy="866721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365761" y="2125078"/>
            <a:ext cx="2406650" cy="694646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D79090-2C3E-4E3C-89F9-4B0FDDB9FCED}" type="datetimeFigureOut">
              <a:rPr lang="en-US"/>
              <a:pPr>
                <a:defRPr/>
              </a:pPr>
              <a:t>4/4/2024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E18B65-4691-4794-9AFC-AE85824F01A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7108667"/>
            <a:ext cx="4389120" cy="83921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433830" y="907389"/>
            <a:ext cx="4389120" cy="609314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433830" y="7947885"/>
            <a:ext cx="4389120" cy="119182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FB244D5-3FE4-4AC2-BD5E-74B6EA033D5E}" type="datetimeFigureOut">
              <a:rPr lang="en-US"/>
              <a:pPr>
                <a:defRPr/>
              </a:pPr>
              <a:t>4/4/2024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F814932-A6DB-43E2-8420-454FBE00D7D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125" y="406400"/>
            <a:ext cx="6584950" cy="1692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365125" y="2370138"/>
            <a:ext cx="6584950" cy="6700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365125" y="9412288"/>
            <a:ext cx="1708150" cy="541337"/>
          </a:xfrm>
          <a:prstGeom prst="rect">
            <a:avLst/>
          </a:prstGeom>
        </p:spPr>
        <p:txBody>
          <a:bodyPr vert="horz" lIns="91440" tIns="45720" rIns="91440" bIns="45720" rtlCol="0" anchor="ctr"/>
          <a:lstStyle>
            <a:lvl1pPr algn="l" defTabSz="998250" fontAlgn="auto">
              <a:spcBef>
                <a:spcPts val="0"/>
              </a:spcBef>
              <a:spcAft>
                <a:spcPts val="0"/>
              </a:spcAft>
              <a:defRPr sz="1200">
                <a:solidFill>
                  <a:schemeClr val="tx1">
                    <a:tint val="75000"/>
                  </a:schemeClr>
                </a:solidFill>
                <a:latin typeface="+mn-lt"/>
              </a:defRPr>
            </a:lvl1pPr>
          </a:lstStyle>
          <a:p>
            <a:pPr>
              <a:defRPr/>
            </a:pPr>
            <a:fld id="{2216E6CB-9E52-4E6C-B781-24A2C3810376}" type="datetimeFigureOut">
              <a:rPr lang="en-US"/>
              <a:pPr>
                <a:defRPr/>
              </a:pPr>
              <a:t>4/4/2024</a:t>
            </a:fld>
            <a:endParaRPr lang="en-US"/>
          </a:p>
        </p:txBody>
      </p:sp>
      <p:sp>
        <p:nvSpPr>
          <p:cNvPr id="5" name="Footer Placeholder 4"/>
          <p:cNvSpPr>
            <a:spLocks noGrp="1"/>
          </p:cNvSpPr>
          <p:nvPr>
            <p:ph type="ftr" sz="quarter" idx="3"/>
          </p:nvPr>
        </p:nvSpPr>
        <p:spPr>
          <a:xfrm>
            <a:off x="2498725" y="9412288"/>
            <a:ext cx="2317750" cy="541337"/>
          </a:xfrm>
          <a:prstGeom prst="rect">
            <a:avLst/>
          </a:prstGeom>
        </p:spPr>
        <p:txBody>
          <a:bodyPr vert="horz" lIns="91440" tIns="45720" rIns="91440" bIns="45720" rtlCol="0" anchor="ctr"/>
          <a:lstStyle>
            <a:lvl1pPr algn="ctr" defTabSz="998250"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5241925" y="9412288"/>
            <a:ext cx="1708150" cy="541337"/>
          </a:xfrm>
          <a:prstGeom prst="rect">
            <a:avLst/>
          </a:prstGeom>
        </p:spPr>
        <p:txBody>
          <a:bodyPr vert="horz" lIns="91440" tIns="45720" rIns="91440" bIns="45720" rtlCol="0" anchor="ctr"/>
          <a:lstStyle>
            <a:lvl1pPr algn="r" defTabSz="998250" fontAlgn="auto">
              <a:spcBef>
                <a:spcPts val="0"/>
              </a:spcBef>
              <a:spcAft>
                <a:spcPts val="0"/>
              </a:spcAft>
              <a:defRPr sz="1200">
                <a:solidFill>
                  <a:schemeClr val="tx1">
                    <a:tint val="75000"/>
                  </a:schemeClr>
                </a:solidFill>
                <a:latin typeface="+mn-lt"/>
              </a:defRPr>
            </a:lvl1pPr>
          </a:lstStyle>
          <a:p>
            <a:pPr>
              <a:defRPr/>
            </a:pPr>
            <a:fld id="{83FA25DC-89AD-45A4-9618-63C627F78B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09D157F-F042-7E5E-B136-6ABF3620AB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9082" r="9082"/>
          <a:stretch/>
        </p:blipFill>
        <p:spPr bwMode="auto">
          <a:xfrm>
            <a:off x="2590800" y="4849019"/>
            <a:ext cx="2362200" cy="1622316"/>
          </a:xfrm>
          <a:prstGeom prst="rect">
            <a:avLst/>
          </a:prstGeom>
          <a:noFill/>
          <a:ln w="25400" algn="ctr">
            <a:noFill/>
            <a:miter lim="800000"/>
            <a:headEnd/>
            <a:tailEnd/>
          </a:ln>
          <a:effectLst/>
        </p:spPr>
      </p:pic>
      <p:sp>
        <p:nvSpPr>
          <p:cNvPr id="3" name="Rectangle 2">
            <a:extLst>
              <a:ext uri="{FF2B5EF4-FFF2-40B4-BE49-F238E27FC236}">
                <a16:creationId xmlns:a16="http://schemas.microsoft.com/office/drawing/2014/main" id="{0C8D2192-FA3E-A106-4B72-80EA2A462E3E}"/>
              </a:ext>
            </a:extLst>
          </p:cNvPr>
          <p:cNvSpPr/>
          <p:nvPr/>
        </p:nvSpPr>
        <p:spPr>
          <a:xfrm>
            <a:off x="0" y="8354219"/>
            <a:ext cx="7315200" cy="1801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1">
            <a:extLst>
              <a:ext uri="{FF2B5EF4-FFF2-40B4-BE49-F238E27FC236}">
                <a16:creationId xmlns:a16="http://schemas.microsoft.com/office/drawing/2014/main" id="{789A9518-468C-750D-61BC-EFE56337469A}"/>
              </a:ext>
            </a:extLst>
          </p:cNvPr>
          <p:cNvSpPr txBox="1">
            <a:spLocks noChangeArrowheads="1"/>
          </p:cNvSpPr>
          <p:nvPr/>
        </p:nvSpPr>
        <p:spPr bwMode="auto">
          <a:xfrm>
            <a:off x="533400" y="2182019"/>
            <a:ext cx="6248400" cy="1723549"/>
          </a:xfrm>
          <a:prstGeom prst="rect">
            <a:avLst/>
          </a:prstGeom>
          <a:noFill/>
          <a:ln w="9525">
            <a:noFill/>
            <a:miter lim="800000"/>
            <a:headEnd/>
            <a:tailEnd/>
          </a:ln>
        </p:spPr>
        <p:txBody>
          <a:bodyPr wrap="square">
            <a:spAutoFit/>
          </a:bodyPr>
          <a:lstStyle/>
          <a:p>
            <a:pPr algn="ctr"/>
            <a:r>
              <a:rPr lang="en-US" sz="3600" dirty="0">
                <a:latin typeface="Berlin Sans FB" pitchFamily="34" charset="0"/>
                <a:ea typeface="Times New Roman"/>
                <a:cs typeface="Times New Roman"/>
              </a:rPr>
              <a:t>Renaissance Per </a:t>
            </a:r>
            <a:r>
              <a:rPr lang="en-US" sz="3600" dirty="0" err="1">
                <a:latin typeface="Berlin Sans FB" pitchFamily="34" charset="0"/>
                <a:ea typeface="Times New Roman"/>
                <a:cs typeface="Times New Roman"/>
              </a:rPr>
              <a:t>Salut</a:t>
            </a:r>
            <a:r>
              <a:rPr lang="en-US" sz="3600" dirty="0">
                <a:latin typeface="Berlin Sans FB" pitchFamily="34" charset="0"/>
                <a:ea typeface="Times New Roman"/>
                <a:cs typeface="Times New Roman"/>
              </a:rPr>
              <a:t> Architects</a:t>
            </a:r>
            <a:endParaRPr lang="en-US" sz="1400" dirty="0">
              <a:latin typeface="Berlin Sans FB" pitchFamily="34" charset="0"/>
            </a:endParaRPr>
          </a:p>
          <a:p>
            <a:pPr algn="ctr"/>
            <a:r>
              <a:rPr lang="en-GB" sz="1400" i="1" dirty="0">
                <a:latin typeface="Berlin Sans FB" pitchFamily="34" charset="0"/>
                <a:cs typeface="Aharoni" pitchFamily="2" charset="-79"/>
              </a:rPr>
              <a:t>Architecture Reborn</a:t>
            </a:r>
            <a:endParaRPr lang="en-US" sz="1400" i="1" dirty="0">
              <a:latin typeface="Berlin Sans FB" pitchFamily="34" charset="0"/>
              <a:cs typeface="Aharoni" pitchFamily="2" charset="-79"/>
            </a:endParaRPr>
          </a:p>
          <a:p>
            <a:pPr algn="ctr"/>
            <a:endParaRPr lang="en-US" sz="1400" dirty="0">
              <a:latin typeface="Berlin Sans FB" pitchFamily="34" charset="0"/>
            </a:endParaRPr>
          </a:p>
          <a:p>
            <a:pPr algn="ctr"/>
            <a:endParaRPr lang="en-US" sz="1400" dirty="0">
              <a:latin typeface="Berlin Sans FB" pitchFamily="34" charset="0"/>
            </a:endParaRPr>
          </a:p>
          <a:p>
            <a:pPr algn="ctr"/>
            <a:r>
              <a:rPr lang="en-GB" sz="1400" dirty="0">
                <a:latin typeface="Berlin Sans FB" pitchFamily="34" charset="0"/>
              </a:rPr>
              <a:t>Architects, Interior Designers and Project Managers</a:t>
            </a:r>
          </a:p>
          <a:p>
            <a:pPr algn="ctr"/>
            <a:endParaRPr lang="en-GB" sz="1400" dirty="0">
              <a:latin typeface="Berlin Sans FB" pitchFamily="34" charset="0"/>
            </a:endParaRPr>
          </a:p>
        </p:txBody>
      </p:sp>
      <p:sp>
        <p:nvSpPr>
          <p:cNvPr id="6" name="Rectangle 1">
            <a:extLst>
              <a:ext uri="{FF2B5EF4-FFF2-40B4-BE49-F238E27FC236}">
                <a16:creationId xmlns:a16="http://schemas.microsoft.com/office/drawing/2014/main" id="{3A5467ED-AA98-C4F0-A0DF-140DE4953B33}"/>
              </a:ext>
            </a:extLst>
          </p:cNvPr>
          <p:cNvSpPr>
            <a:spLocks noChangeArrowheads="1"/>
          </p:cNvSpPr>
          <p:nvPr/>
        </p:nvSpPr>
        <p:spPr bwMode="auto">
          <a:xfrm>
            <a:off x="4191000" y="8332252"/>
            <a:ext cx="29718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endParaRPr kumimoji="0" lang="fr-CH" sz="12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fr-CH" sz="1200" b="1" i="0" u="none" strike="noStrike" cap="none" normalizeH="0" baseline="0" dirty="0">
              <a:ln>
                <a:noFill/>
              </a:ln>
              <a:solidFill>
                <a:srgbClr val="E8F2D3"/>
              </a:solidFill>
              <a:effectLst/>
              <a:ea typeface="Times New Roman" pitchFamily="18"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lang="fr-CH" sz="1200" b="1" dirty="0">
                <a:solidFill>
                  <a:srgbClr val="E8F2D3"/>
                </a:solidFill>
                <a:latin typeface="Century Gothic" pitchFamily="34" charset="0"/>
                <a:ea typeface="Times New Roman" pitchFamily="18" charset="0"/>
                <a:cs typeface="Arial" pitchFamily="34" charset="0"/>
              </a:rPr>
              <a:t>RENAISSANCE PER SALUT ARCHITECTS,</a:t>
            </a:r>
          </a:p>
          <a:p>
            <a:pPr marL="0" marR="0" lvl="0" indent="0" defTabSz="914400" rtl="0" eaLnBrk="1" fontAlgn="base" latinLnBrk="0" hangingPunct="1">
              <a:lnSpc>
                <a:spcPct val="100000"/>
              </a:lnSpc>
              <a:spcBef>
                <a:spcPct val="0"/>
              </a:spcBef>
              <a:spcAft>
                <a:spcPct val="0"/>
              </a:spcAft>
              <a:buClrTx/>
              <a:buSzTx/>
              <a:buFontTx/>
              <a:buNone/>
              <a:tabLst/>
            </a:pPr>
            <a:r>
              <a:rPr kumimoji="0" lang="fr-CH" sz="1200" i="0" u="none" strike="noStrike" cap="none" normalizeH="0" dirty="0">
                <a:ln>
                  <a:noFill/>
                </a:ln>
                <a:solidFill>
                  <a:srgbClr val="E8F2D3"/>
                </a:solidFill>
                <a:effectLst/>
                <a:latin typeface="Century Gothic" pitchFamily="34" charset="0"/>
                <a:ea typeface="Times New Roman" pitchFamily="18" charset="0"/>
                <a:cs typeface="Arial" pitchFamily="34" charset="0"/>
              </a:rPr>
              <a:t>Brandon Ethan House, </a:t>
            </a:r>
            <a:r>
              <a:rPr kumimoji="0" lang="fr-CH" sz="1200" i="0" u="none" strike="noStrike" cap="none" normalizeH="0" dirty="0" err="1">
                <a:ln>
                  <a:noFill/>
                </a:ln>
                <a:solidFill>
                  <a:srgbClr val="E8F2D3"/>
                </a:solidFill>
                <a:effectLst/>
                <a:latin typeface="Century Gothic" pitchFamily="34" charset="0"/>
                <a:ea typeface="Times New Roman" pitchFamily="18" charset="0"/>
                <a:cs typeface="Arial" pitchFamily="34" charset="0"/>
              </a:rPr>
              <a:t>Ngara</a:t>
            </a:r>
            <a:r>
              <a:rPr kumimoji="0" lang="fr-CH" sz="1200" i="0" u="none" strike="noStrike" cap="none" normalizeH="0" dirty="0">
                <a:ln>
                  <a:noFill/>
                </a:ln>
                <a:solidFill>
                  <a:srgbClr val="E8F2D3"/>
                </a:solidFill>
                <a:effectLst/>
                <a:latin typeface="Century Gothic" pitchFamily="34" charset="0"/>
                <a:ea typeface="Times New Roman" pitchFamily="18" charset="0"/>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CH" sz="1200" baseline="0" dirty="0" err="1">
                <a:solidFill>
                  <a:srgbClr val="E8F2D3"/>
                </a:solidFill>
                <a:latin typeface="Century Gothic" pitchFamily="34" charset="0"/>
                <a:ea typeface="Times New Roman" pitchFamily="18" charset="0"/>
                <a:cs typeface="Arial" pitchFamily="34" charset="0"/>
              </a:rPr>
              <a:t>KolobotRoad</a:t>
            </a:r>
            <a:r>
              <a:rPr lang="fr-CH" sz="1200" baseline="0" dirty="0">
                <a:solidFill>
                  <a:srgbClr val="E8F2D3"/>
                </a:solidFill>
                <a:latin typeface="Century Gothic" pitchFamily="34" charset="0"/>
                <a:ea typeface="Times New Roman" pitchFamily="18" charset="0"/>
                <a:cs typeface="Arial" pitchFamily="34" charset="0"/>
              </a:rPr>
              <a:t> , </a:t>
            </a:r>
            <a:endParaRPr kumimoji="0" lang="fr-CH" sz="1200" i="0" u="none" strike="noStrike" cap="none" normalizeH="0" baseline="0" dirty="0">
              <a:ln>
                <a:noFill/>
              </a:ln>
              <a:solidFill>
                <a:srgbClr val="E8F2D3"/>
              </a:solidFill>
              <a:effectLst/>
              <a:latin typeface="Century Gothic" pitchFamily="34" charset="0"/>
              <a:ea typeface="Times New Roman" pitchFamily="18"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CH" sz="1200" i="0" u="none" strike="noStrike" cap="none" normalizeH="0" baseline="0" dirty="0">
                <a:ln>
                  <a:noFill/>
                </a:ln>
                <a:solidFill>
                  <a:srgbClr val="E8F2D3"/>
                </a:solidFill>
                <a:effectLst/>
                <a:latin typeface="Century Gothic" pitchFamily="34" charset="0"/>
                <a:ea typeface="Times New Roman" pitchFamily="18" charset="0"/>
                <a:cs typeface="Arial" pitchFamily="34" charset="0"/>
              </a:rPr>
              <a:t>P.O Box 152– 00515</a:t>
            </a:r>
            <a:endParaRPr kumimoji="0" lang="en-US" sz="600" i="0" u="none" strike="noStrike" cap="none" normalizeH="0" baseline="0" dirty="0">
              <a:ln>
                <a:noFill/>
              </a:ln>
              <a:solidFill>
                <a:srgbClr val="E8F2D3"/>
              </a:solidFill>
              <a:effectLst/>
              <a:latin typeface="Century Gothic"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fr-CH" sz="1200" i="0" u="none" strike="noStrike" cap="none" normalizeH="0" baseline="0" dirty="0">
                <a:ln>
                  <a:noFill/>
                </a:ln>
                <a:solidFill>
                  <a:srgbClr val="E8F2D3"/>
                </a:solidFill>
                <a:effectLst/>
                <a:latin typeface="Century Gothic" pitchFamily="34" charset="0"/>
                <a:ea typeface="Times New Roman" pitchFamily="18" charset="0"/>
                <a:cs typeface="Arial" pitchFamily="34" charset="0"/>
              </a:rPr>
              <a:t>Nairobi, Kenya</a:t>
            </a:r>
            <a:endParaRPr kumimoji="0" lang="en-US" sz="600" i="0" u="none" strike="noStrike" cap="none" normalizeH="0" baseline="0" dirty="0">
              <a:ln>
                <a:noFill/>
              </a:ln>
              <a:solidFill>
                <a:srgbClr val="E8F2D3"/>
              </a:solidFill>
              <a:effectLst/>
              <a:latin typeface="Century Gothic"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fr-CH" sz="1200" i="0" u="none" strike="noStrike" cap="none" normalizeH="0" baseline="0" dirty="0">
                <a:ln>
                  <a:noFill/>
                </a:ln>
                <a:solidFill>
                  <a:srgbClr val="E8F2D3"/>
                </a:solidFill>
                <a:effectLst/>
                <a:latin typeface="Century Gothic" pitchFamily="34" charset="0"/>
                <a:ea typeface="Times New Roman" pitchFamily="18" charset="0"/>
                <a:cs typeface="Arial" pitchFamily="34" charset="0"/>
              </a:rPr>
              <a:t>Tel: +254 721286228,</a:t>
            </a:r>
            <a:r>
              <a:rPr kumimoji="0" lang="fr-CH" sz="1200" i="0" strike="noStrike" cap="none" normalizeH="0" baseline="0" dirty="0">
                <a:ln>
                  <a:noFill/>
                </a:ln>
                <a:solidFill>
                  <a:srgbClr val="E8F2D3"/>
                </a:solidFill>
                <a:effectLst/>
                <a:latin typeface="Century Gothic" pitchFamily="34" charset="0"/>
                <a:ea typeface="Times New Roman" pitchFamily="18" charset="0"/>
                <a:cs typeface="Arial" pitchFamily="34" charset="0"/>
              </a:rPr>
              <a:t>+254 735975898</a:t>
            </a:r>
            <a:endParaRPr kumimoji="0" lang="en-US" sz="600" i="0" strike="noStrike" cap="none" normalizeH="0" baseline="0" dirty="0">
              <a:ln>
                <a:noFill/>
              </a:ln>
              <a:solidFill>
                <a:srgbClr val="E8F2D3"/>
              </a:solidFill>
              <a:effectLst/>
              <a:latin typeface="Century Gothic" pitchFamily="34" charset="0"/>
              <a:cs typeface="Arial" pitchFamily="34" charset="0"/>
            </a:endParaRPr>
          </a:p>
        </p:txBody>
      </p:sp>
      <p:pic>
        <p:nvPicPr>
          <p:cNvPr id="7" name="Picture 2" descr="ROBIN-02 (2)">
            <a:extLst>
              <a:ext uri="{FF2B5EF4-FFF2-40B4-BE49-F238E27FC236}">
                <a16:creationId xmlns:a16="http://schemas.microsoft.com/office/drawing/2014/main" id="{0FB21D1B-5306-A901-55D0-146422B30384}"/>
              </a:ext>
            </a:extLst>
          </p:cNvPr>
          <p:cNvPicPr>
            <a:picLocks noChangeAspect="1" noChangeArrowheads="1"/>
          </p:cNvPicPr>
          <p:nvPr/>
        </p:nvPicPr>
        <p:blipFill>
          <a:blip r:embed="rId4" cstate="print"/>
          <a:srcRect l="3030" t="14136" r="3030" b="8799"/>
          <a:stretch>
            <a:fillRect/>
          </a:stretch>
        </p:blipFill>
        <p:spPr bwMode="auto">
          <a:xfrm>
            <a:off x="2209800" y="810419"/>
            <a:ext cx="2791693" cy="990600"/>
          </a:xfrm>
          <a:prstGeom prst="rect">
            <a:avLst/>
          </a:prstGeom>
          <a:noFill/>
          <a:ln w="25400" algn="ctr">
            <a:noFill/>
            <a:miter lim="800000"/>
            <a:headEnd/>
            <a:tailEnd/>
          </a:ln>
          <a:effectLst/>
        </p:spPr>
      </p:pic>
      <p:pic>
        <p:nvPicPr>
          <p:cNvPr id="8" name="Picture 4">
            <a:extLst>
              <a:ext uri="{FF2B5EF4-FFF2-40B4-BE49-F238E27FC236}">
                <a16:creationId xmlns:a16="http://schemas.microsoft.com/office/drawing/2014/main" id="{7F36FEDC-5075-3BCC-3308-139D99748E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2379" r="12379"/>
          <a:stretch/>
        </p:blipFill>
        <p:spPr bwMode="auto">
          <a:xfrm>
            <a:off x="0" y="4849019"/>
            <a:ext cx="2590800" cy="1638300"/>
          </a:xfrm>
          <a:prstGeom prst="rect">
            <a:avLst/>
          </a:prstGeom>
          <a:noFill/>
          <a:ln w="25400" algn="ctr">
            <a:noFill/>
            <a:miter lim="800000"/>
            <a:headEnd/>
            <a:tailEnd/>
          </a:ln>
          <a:effectLst/>
        </p:spPr>
      </p:pic>
      <p:sp>
        <p:nvSpPr>
          <p:cNvPr id="10" name="Rectangle 9">
            <a:extLst>
              <a:ext uri="{FF2B5EF4-FFF2-40B4-BE49-F238E27FC236}">
                <a16:creationId xmlns:a16="http://schemas.microsoft.com/office/drawing/2014/main" id="{9B918780-3D24-76CA-7F12-50EAA669C497}"/>
              </a:ext>
            </a:extLst>
          </p:cNvPr>
          <p:cNvSpPr/>
          <p:nvPr/>
        </p:nvSpPr>
        <p:spPr>
          <a:xfrm>
            <a:off x="2590800" y="7287419"/>
            <a:ext cx="2286000" cy="1015663"/>
          </a:xfrm>
          <a:prstGeom prst="rect">
            <a:avLst/>
          </a:prstGeom>
        </p:spPr>
        <p:txBody>
          <a:bodyPr wrap="square">
            <a:spAutoFit/>
          </a:bodyPr>
          <a:lstStyle/>
          <a:p>
            <a:pPr algn="ctr"/>
            <a:r>
              <a:rPr lang="en-US" dirty="0">
                <a:latin typeface="Berlin Sans FB"/>
                <a:ea typeface="Times New Roman"/>
                <a:cs typeface="Times New Roman"/>
              </a:rPr>
              <a:t>Company Profile</a:t>
            </a:r>
          </a:p>
          <a:p>
            <a:pPr algn="ctr"/>
            <a:endParaRPr lang="en-US" dirty="0">
              <a:latin typeface="Berlin Sans FB"/>
              <a:ea typeface="Times New Roman"/>
              <a:cs typeface="Times New Roman"/>
            </a:endParaRPr>
          </a:p>
          <a:p>
            <a:pPr algn="ctr"/>
            <a:r>
              <a:rPr lang="en-US" dirty="0">
                <a:latin typeface="Berlin Sans FB"/>
                <a:cs typeface="Times New Roman"/>
              </a:rPr>
              <a:t>www.rpsa.co.ke</a:t>
            </a:r>
            <a:endParaRPr lang="en-US" dirty="0"/>
          </a:p>
        </p:txBody>
      </p:sp>
      <p:pic>
        <p:nvPicPr>
          <p:cNvPr id="11" name="Picture 5" descr="hillview gisenyi 3">
            <a:extLst>
              <a:ext uri="{FF2B5EF4-FFF2-40B4-BE49-F238E27FC236}">
                <a16:creationId xmlns:a16="http://schemas.microsoft.com/office/drawing/2014/main" id="{2F89F320-A70D-1A45-8845-E2395B28A814}"/>
              </a:ext>
            </a:extLst>
          </p:cNvPr>
          <p:cNvPicPr>
            <a:picLocks noChangeAspect="1" noChangeArrowheads="1"/>
          </p:cNvPicPr>
          <p:nvPr/>
        </p:nvPicPr>
        <p:blipFill>
          <a:blip r:embed="rId6" cstate="print"/>
          <a:srcRect/>
          <a:stretch>
            <a:fillRect/>
          </a:stretch>
        </p:blipFill>
        <p:spPr bwMode="auto">
          <a:xfrm>
            <a:off x="4876800" y="4849019"/>
            <a:ext cx="2438400" cy="1625600"/>
          </a:xfrm>
          <a:prstGeom prst="rect">
            <a:avLst/>
          </a:prstGeom>
          <a:noFill/>
          <a:ln w="25400" algn="ctr">
            <a:noFill/>
            <a:miter lim="800000"/>
            <a:headEnd/>
            <a:tailEnd/>
          </a:ln>
          <a:effectLst/>
        </p:spPr>
      </p:pic>
      <p:pic>
        <p:nvPicPr>
          <p:cNvPr id="12" name="Picture 11">
            <a:extLst>
              <a:ext uri="{FF2B5EF4-FFF2-40B4-BE49-F238E27FC236}">
                <a16:creationId xmlns:a16="http://schemas.microsoft.com/office/drawing/2014/main" id="{21AB5D33-1134-E797-30CD-A96A09BE5FED}"/>
              </a:ext>
            </a:extLst>
          </p:cNvPr>
          <p:cNvPicPr>
            <a:picLocks noChangeAspect="1"/>
          </p:cNvPicPr>
          <p:nvPr/>
        </p:nvPicPr>
        <p:blipFill>
          <a:blip r:embed="rId7"/>
          <a:stretch>
            <a:fillRect/>
          </a:stretch>
        </p:blipFill>
        <p:spPr>
          <a:xfrm>
            <a:off x="2590800" y="4210249"/>
            <a:ext cx="2286000" cy="304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370" y="6222711"/>
            <a:ext cx="6631362" cy="3730142"/>
          </a:xfrm>
          <a:prstGeom prst="rect">
            <a:avLst/>
          </a:prstGeom>
        </p:spPr>
      </p:pic>
      <p:sp>
        <p:nvSpPr>
          <p:cNvPr id="4" name="Rectangle 3"/>
          <p:cNvSpPr/>
          <p:nvPr/>
        </p:nvSpPr>
        <p:spPr>
          <a:xfrm>
            <a:off x="621404" y="225404"/>
            <a:ext cx="6400800" cy="2185214"/>
          </a:xfrm>
          <a:prstGeom prst="rect">
            <a:avLst/>
          </a:prstGeom>
        </p:spPr>
        <p:txBody>
          <a:bodyPr wrap="square">
            <a:spAutoFit/>
          </a:bodyPr>
          <a:lstStyle/>
          <a:p>
            <a:pPr marL="342900" indent="-342900" algn="ctr"/>
            <a:r>
              <a:rPr lang="en-US" sz="2400" dirty="0" err="1">
                <a:latin typeface="Berlin Sans FB" pitchFamily="34" charset="0"/>
              </a:rPr>
              <a:t>Vitalife</a:t>
            </a:r>
            <a:r>
              <a:rPr lang="en-US" sz="2400" dirty="0">
                <a:latin typeface="Berlin Sans FB" pitchFamily="34" charset="0"/>
              </a:rPr>
              <a:t> Diagnostic Centre, </a:t>
            </a:r>
          </a:p>
          <a:p>
            <a:pPr marL="342900" indent="-342900" algn="ctr"/>
            <a:r>
              <a:rPr lang="en-US" sz="2400" dirty="0">
                <a:latin typeface="Berlin Sans FB" pitchFamily="34" charset="0"/>
              </a:rPr>
              <a:t>Juba, South Sudan</a:t>
            </a:r>
          </a:p>
          <a:p>
            <a:pPr marL="342900" indent="-342900" algn="ctr"/>
            <a:endParaRPr lang="en-US" sz="2400" dirty="0">
              <a:latin typeface="Berlin Sans FB" pitchFamily="34" charset="0"/>
            </a:endParaRPr>
          </a:p>
          <a:p>
            <a:pPr lvl="0"/>
            <a:r>
              <a:rPr lang="en-US" sz="1600" dirty="0">
                <a:latin typeface="Berlin Sans FB" pitchFamily="34" charset="0"/>
              </a:rPr>
              <a:t>This first in the region ultra modern Diagnostic Centre is designed to have CT scan, MRI, X-Ray, ultrasound, Lab and other diagnostic services complete with all auxiliary facilities. It will also have a doctor’s plaza and consultant’s clinics.</a:t>
            </a:r>
          </a:p>
        </p:txBody>
      </p:sp>
      <p:sp>
        <p:nvSpPr>
          <p:cNvPr id="6" name="Rectangle 5">
            <a:extLst>
              <a:ext uri="{FF2B5EF4-FFF2-40B4-BE49-F238E27FC236}">
                <a16:creationId xmlns:a16="http://schemas.microsoft.com/office/drawing/2014/main" id="{4676B812-B945-F4D3-6AB0-1826ABE61118}"/>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pic>
        <p:nvPicPr>
          <p:cNvPr id="8" name="Picture 7">
            <a:extLst>
              <a:ext uri="{FF2B5EF4-FFF2-40B4-BE49-F238E27FC236}">
                <a16:creationId xmlns:a16="http://schemas.microsoft.com/office/drawing/2014/main" id="{E8F2CB2A-C671-E930-FD74-C09818410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0619"/>
            <a:ext cx="6629400" cy="3730142"/>
          </a:xfrm>
          <a:prstGeom prst="rect">
            <a:avLst/>
          </a:prstGeom>
        </p:spPr>
      </p:pic>
    </p:spTree>
    <p:extLst>
      <p:ext uri="{BB962C8B-B14F-4D97-AF65-F5344CB8AC3E}">
        <p14:creationId xmlns:p14="http://schemas.microsoft.com/office/powerpoint/2010/main" val="2670971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pic>
        <p:nvPicPr>
          <p:cNvPr id="4098" name="Picture 2" descr="C:\Robin\KIRINYAGA\Science lab\kyu lab.jpg"/>
          <p:cNvPicPr>
            <a:picLocks noChangeAspect="1" noChangeArrowheads="1"/>
          </p:cNvPicPr>
          <p:nvPr/>
        </p:nvPicPr>
        <p:blipFill>
          <a:blip r:embed="rId2" cstate="print"/>
          <a:srcRect l="19184" r="4000"/>
          <a:stretch>
            <a:fillRect/>
          </a:stretch>
        </p:blipFill>
        <p:spPr bwMode="auto">
          <a:xfrm>
            <a:off x="685800" y="5763419"/>
            <a:ext cx="3559222" cy="2209800"/>
          </a:xfrm>
          <a:prstGeom prst="rect">
            <a:avLst/>
          </a:prstGeom>
          <a:noFill/>
        </p:spPr>
      </p:pic>
      <p:pic>
        <p:nvPicPr>
          <p:cNvPr id="4100" name="Picture 4" descr="C:\Robin\portfolio\pics\kyu lab.jpg"/>
          <p:cNvPicPr>
            <a:picLocks noChangeAspect="1" noChangeArrowheads="1"/>
          </p:cNvPicPr>
          <p:nvPr/>
        </p:nvPicPr>
        <p:blipFill>
          <a:blip r:embed="rId3" cstate="print"/>
          <a:srcRect/>
          <a:stretch>
            <a:fillRect/>
          </a:stretch>
        </p:blipFill>
        <p:spPr bwMode="auto">
          <a:xfrm>
            <a:off x="4037986" y="5763419"/>
            <a:ext cx="3277214" cy="2178946"/>
          </a:xfrm>
          <a:prstGeom prst="rect">
            <a:avLst/>
          </a:prstGeom>
          <a:noFill/>
        </p:spPr>
      </p:pic>
      <p:pic>
        <p:nvPicPr>
          <p:cNvPr id="11" name="Picture 10">
            <a:extLst>
              <a:ext uri="{FF2B5EF4-FFF2-40B4-BE49-F238E27FC236}">
                <a16:creationId xmlns:a16="http://schemas.microsoft.com/office/drawing/2014/main" id="{0EDC5B49-FC59-4443-A395-28C291A53B2D}"/>
              </a:ext>
            </a:extLst>
          </p:cNvPr>
          <p:cNvPicPr>
            <a:picLocks noChangeAspect="1"/>
          </p:cNvPicPr>
          <p:nvPr/>
        </p:nvPicPr>
        <p:blipFill>
          <a:blip r:embed="rId4" cstate="print">
            <a:extLst>
              <a:ext uri="{28A0092B-C50C-407E-A947-70E740481C1C}">
                <a14:useLocalDpi xmlns:a14="http://schemas.microsoft.com/office/drawing/2010/main" val="0"/>
              </a:ext>
            </a:extLst>
          </a:blip>
          <a:srcRect l="12701"/>
          <a:stretch>
            <a:fillRect/>
          </a:stretch>
        </p:blipFill>
        <p:spPr>
          <a:xfrm>
            <a:off x="685800" y="886619"/>
            <a:ext cx="3666067" cy="2362200"/>
          </a:xfrm>
          <a:prstGeom prst="rect">
            <a:avLst/>
          </a:prstGeom>
        </p:spPr>
      </p:pic>
      <p:pic>
        <p:nvPicPr>
          <p:cNvPr id="13" name="Picture 12">
            <a:extLst>
              <a:ext uri="{FF2B5EF4-FFF2-40B4-BE49-F238E27FC236}">
                <a16:creationId xmlns:a16="http://schemas.microsoft.com/office/drawing/2014/main" id="{D76D7F2C-7ACC-450F-88BA-DCB0A511641B}"/>
              </a:ext>
            </a:extLst>
          </p:cNvPr>
          <p:cNvPicPr>
            <a:picLocks noChangeAspect="1"/>
          </p:cNvPicPr>
          <p:nvPr/>
        </p:nvPicPr>
        <p:blipFill>
          <a:blip r:embed="rId5" cstate="print">
            <a:extLst>
              <a:ext uri="{28A0092B-C50C-407E-A947-70E740481C1C}">
                <a14:useLocalDpi xmlns:a14="http://schemas.microsoft.com/office/drawing/2010/main" val="0"/>
              </a:ext>
            </a:extLst>
          </a:blip>
          <a:srcRect l="9274" r="5444"/>
          <a:stretch>
            <a:fillRect/>
          </a:stretch>
        </p:blipFill>
        <p:spPr>
          <a:xfrm>
            <a:off x="3581400" y="886619"/>
            <a:ext cx="3581400" cy="2362200"/>
          </a:xfrm>
          <a:prstGeom prst="rect">
            <a:avLst/>
          </a:prstGeom>
        </p:spPr>
      </p:pic>
      <p:sp>
        <p:nvSpPr>
          <p:cNvPr id="15" name="Rectangle 14"/>
          <p:cNvSpPr/>
          <p:nvPr/>
        </p:nvSpPr>
        <p:spPr>
          <a:xfrm>
            <a:off x="838200" y="277017"/>
            <a:ext cx="6172200" cy="8525411"/>
          </a:xfrm>
          <a:prstGeom prst="rect">
            <a:avLst/>
          </a:prstGeom>
        </p:spPr>
        <p:txBody>
          <a:bodyPr wrap="square">
            <a:spAutoFit/>
          </a:bodyPr>
          <a:lstStyle/>
          <a:p>
            <a:pPr marL="342900" lvl="0" indent="-342900" algn="ctr"/>
            <a:r>
              <a:rPr lang="en-US" sz="2400" dirty="0" err="1">
                <a:latin typeface="Berlin Sans FB" pitchFamily="34" charset="0"/>
              </a:rPr>
              <a:t>Mitunguu</a:t>
            </a:r>
            <a:r>
              <a:rPr lang="en-US" sz="2400" dirty="0">
                <a:latin typeface="Berlin Sans FB" pitchFamily="34" charset="0"/>
              </a:rPr>
              <a:t> Cancer Centre</a:t>
            </a: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lvl="0"/>
            <a:r>
              <a:rPr lang="en-US" sz="1600" dirty="0">
                <a:latin typeface="Berlin Sans FB" pitchFamily="34" charset="0"/>
              </a:rPr>
              <a:t>Cancer centre is designed to cater for the </a:t>
            </a:r>
            <a:r>
              <a:rPr lang="en-US" sz="1600" dirty="0" err="1">
                <a:latin typeface="Berlin Sans FB" pitchFamily="34" charset="0"/>
              </a:rPr>
              <a:t>Meru</a:t>
            </a:r>
            <a:r>
              <a:rPr lang="en-US" sz="1600" dirty="0">
                <a:latin typeface="Berlin Sans FB" pitchFamily="34" charset="0"/>
              </a:rPr>
              <a:t> region that has high rates of cancer. The facility is to focus on outpatient and chemotherapy services in the first phase with the second phase meant to incorporate radiotherapy and surgical services</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dirty="0" err="1">
                <a:latin typeface="Berlin Sans FB" pitchFamily="34" charset="0"/>
              </a:rPr>
              <a:t>Kirinyaga</a:t>
            </a:r>
            <a:r>
              <a:rPr lang="en-US" dirty="0">
                <a:latin typeface="Berlin Sans FB" pitchFamily="34" charset="0"/>
              </a:rPr>
              <a:t> University Laboratory</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lgn="ctr"/>
            <a:endParaRPr lang="en-US" dirty="0">
              <a:latin typeface="Berlin Sans FB" pitchFamily="34" charset="0"/>
            </a:endParaRPr>
          </a:p>
          <a:p>
            <a:pPr lvl="0"/>
            <a:endParaRPr lang="en-US" sz="1600" dirty="0">
              <a:latin typeface="Berlin Sans FB" pitchFamily="34" charset="0"/>
            </a:endParaRPr>
          </a:p>
          <a:p>
            <a:pPr lvl="0"/>
            <a:r>
              <a:rPr lang="en-US" sz="1600" dirty="0">
                <a:latin typeface="Berlin Sans FB" pitchFamily="34" charset="0"/>
              </a:rPr>
              <a:t>The University converted two classes into science labs for the school of health sciences.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p:cNvSpPr/>
          <p:nvPr/>
        </p:nvSpPr>
        <p:spPr>
          <a:xfrm>
            <a:off x="838200" y="277017"/>
            <a:ext cx="6172200" cy="9017853"/>
          </a:xfrm>
          <a:prstGeom prst="rect">
            <a:avLst/>
          </a:prstGeom>
        </p:spPr>
        <p:txBody>
          <a:bodyPr wrap="square">
            <a:spAutoFit/>
          </a:bodyPr>
          <a:lstStyle/>
          <a:p>
            <a:pPr marL="342900" lvl="0" indent="-342900" algn="ctr"/>
            <a:r>
              <a:rPr lang="en-US" sz="2400" dirty="0">
                <a:latin typeface="Berlin Sans FB" pitchFamily="34" charset="0"/>
              </a:rPr>
              <a:t>Kory Family Hospital, </a:t>
            </a:r>
            <a:r>
              <a:rPr lang="en-US" sz="2400" dirty="0" err="1">
                <a:latin typeface="Berlin Sans FB" pitchFamily="34" charset="0"/>
              </a:rPr>
              <a:t>Kimilili</a:t>
            </a: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lvl="0"/>
            <a:r>
              <a:rPr lang="en-US" sz="1600" dirty="0">
                <a:latin typeface="Berlin Sans FB" pitchFamily="34" charset="0"/>
              </a:rPr>
              <a:t>This building is an extension of the existing hospital in </a:t>
            </a:r>
            <a:r>
              <a:rPr lang="en-US" sz="1600" dirty="0" err="1">
                <a:latin typeface="Berlin Sans FB" pitchFamily="34" charset="0"/>
              </a:rPr>
              <a:t>Kimilili</a:t>
            </a:r>
            <a:r>
              <a:rPr lang="en-US" sz="1600" dirty="0">
                <a:latin typeface="Berlin Sans FB" pitchFamily="34" charset="0"/>
              </a:rPr>
              <a:t> The new wing of the hospital will have an outpatient, inpatient, diagnostic services as well as surgical facilities.</a:t>
            </a: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dirty="0">
                <a:latin typeface="Berlin Sans FB" pitchFamily="34" charset="0"/>
              </a:rPr>
              <a:t>Expansion of </a:t>
            </a:r>
            <a:r>
              <a:rPr lang="en-US" dirty="0" err="1">
                <a:latin typeface="Berlin Sans FB" pitchFamily="34" charset="0"/>
              </a:rPr>
              <a:t>Othaya</a:t>
            </a:r>
            <a:r>
              <a:rPr lang="en-US" dirty="0">
                <a:latin typeface="Berlin Sans FB" pitchFamily="34" charset="0"/>
              </a:rPr>
              <a:t> Level 6 Hospital</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lvl="0"/>
            <a:endParaRPr lang="en-US" sz="1600" dirty="0">
              <a:latin typeface="Berlin Sans FB" pitchFamily="34" charset="0"/>
            </a:endParaRPr>
          </a:p>
          <a:p>
            <a:pPr lvl="0"/>
            <a:endParaRPr lang="en-US" sz="1600" dirty="0">
              <a:latin typeface="Berlin Sans FB" pitchFamily="34" charset="0"/>
            </a:endParaRPr>
          </a:p>
          <a:p>
            <a:pPr lvl="0"/>
            <a:endParaRPr lang="en-US" sz="1600" dirty="0">
              <a:latin typeface="Berlin Sans FB" pitchFamily="34" charset="0"/>
            </a:endParaRPr>
          </a:p>
          <a:p>
            <a:pPr lvl="0"/>
            <a:r>
              <a:rPr lang="en-US" sz="1600" dirty="0">
                <a:latin typeface="Berlin Sans FB" pitchFamily="34" charset="0"/>
              </a:rPr>
              <a:t>The hospital was upgraded to a level 6 and needed support facilities such a morgue, laundry, kitchen and an oxygen plant. The task also included master planning. </a:t>
            </a:r>
          </a:p>
        </p:txBody>
      </p:sp>
      <p:pic>
        <p:nvPicPr>
          <p:cNvPr id="2050" name="Picture 2" descr="C:\Users\Admin\Dropbox\Works\Kory\WhatsApp Image 2021-07-30 at 08.37.16.jpeg"/>
          <p:cNvPicPr>
            <a:picLocks noChangeAspect="1" noChangeArrowheads="1"/>
          </p:cNvPicPr>
          <p:nvPr/>
        </p:nvPicPr>
        <p:blipFill>
          <a:blip r:embed="rId2" cstate="print"/>
          <a:srcRect/>
          <a:stretch>
            <a:fillRect/>
          </a:stretch>
        </p:blipFill>
        <p:spPr bwMode="auto">
          <a:xfrm>
            <a:off x="1371600" y="734219"/>
            <a:ext cx="5054600" cy="2843213"/>
          </a:xfrm>
          <a:prstGeom prst="rect">
            <a:avLst/>
          </a:prstGeom>
          <a:noFill/>
        </p:spPr>
      </p:pic>
      <p:pic>
        <p:nvPicPr>
          <p:cNvPr id="4" name="Picture 2" descr="C:\Users\Admin\Downloads\WhatsApp Image 2022-02-16 at 11.37.52 PM.jpeg"/>
          <p:cNvPicPr>
            <a:picLocks noChangeAspect="1" noChangeArrowheads="1"/>
          </p:cNvPicPr>
          <p:nvPr/>
        </p:nvPicPr>
        <p:blipFill>
          <a:blip r:embed="rId3" cstate="print"/>
          <a:srcRect r="11538"/>
          <a:stretch>
            <a:fillRect/>
          </a:stretch>
        </p:blipFill>
        <p:spPr bwMode="auto">
          <a:xfrm>
            <a:off x="3429000" y="5153819"/>
            <a:ext cx="3505200" cy="2971800"/>
          </a:xfrm>
          <a:prstGeom prst="rect">
            <a:avLst/>
          </a:prstGeom>
          <a:noFill/>
        </p:spPr>
      </p:pic>
      <p:pic>
        <p:nvPicPr>
          <p:cNvPr id="2051" name="Picture 3" descr="C:\Users\Admin\Downloads\WhatsApp Image 2022-02-16 at 11.39.32 PM.jpeg"/>
          <p:cNvPicPr>
            <a:picLocks noChangeAspect="1" noChangeArrowheads="1"/>
          </p:cNvPicPr>
          <p:nvPr/>
        </p:nvPicPr>
        <p:blipFill>
          <a:blip r:embed="rId4" cstate="print"/>
          <a:srcRect l="6977" r="11628"/>
          <a:stretch>
            <a:fillRect/>
          </a:stretch>
        </p:blipFill>
        <p:spPr bwMode="auto">
          <a:xfrm>
            <a:off x="685800" y="5534819"/>
            <a:ext cx="2667000" cy="245745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p:cNvSpPr/>
          <p:nvPr/>
        </p:nvSpPr>
        <p:spPr>
          <a:xfrm>
            <a:off x="838200" y="277017"/>
            <a:ext cx="6172200" cy="9510296"/>
          </a:xfrm>
          <a:prstGeom prst="rect">
            <a:avLst/>
          </a:prstGeom>
        </p:spPr>
        <p:txBody>
          <a:bodyPr wrap="square">
            <a:spAutoFit/>
          </a:bodyPr>
          <a:lstStyle/>
          <a:p>
            <a:pPr marL="342900" lvl="0" indent="-342900" algn="ctr"/>
            <a:r>
              <a:rPr lang="en-US" sz="2400" dirty="0" err="1">
                <a:latin typeface="Berlin Sans FB" pitchFamily="34" charset="0"/>
              </a:rPr>
              <a:t>Komarock</a:t>
            </a:r>
            <a:r>
              <a:rPr lang="en-US" sz="2400" dirty="0">
                <a:latin typeface="Berlin Sans FB" pitchFamily="34" charset="0"/>
              </a:rPr>
              <a:t> Modern Hospital, </a:t>
            </a:r>
            <a:r>
              <a:rPr lang="en-US" sz="2400" dirty="0" err="1">
                <a:latin typeface="Berlin Sans FB" pitchFamily="34" charset="0"/>
              </a:rPr>
              <a:t>Utawala</a:t>
            </a: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lvl="0"/>
            <a:r>
              <a:rPr lang="en-US" sz="1600" dirty="0">
                <a:latin typeface="Berlin Sans FB" pitchFamily="34" charset="0"/>
              </a:rPr>
              <a:t>The hospital needed re organization, expansion and master planning. The task was to reassign spaces, master plan and design new maternity, inpatient, accident and emergency, nursing schools, kitchen and laundry.</a:t>
            </a: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dirty="0" err="1">
                <a:latin typeface="Berlin Sans FB" pitchFamily="34" charset="0"/>
              </a:rPr>
              <a:t>Komarock</a:t>
            </a:r>
            <a:r>
              <a:rPr lang="en-US" dirty="0">
                <a:latin typeface="Berlin Sans FB" pitchFamily="34" charset="0"/>
              </a:rPr>
              <a:t> Modern Hospital, </a:t>
            </a:r>
            <a:r>
              <a:rPr lang="en-US" dirty="0" err="1">
                <a:latin typeface="Berlin Sans FB" pitchFamily="34" charset="0"/>
              </a:rPr>
              <a:t>Kitengela</a:t>
            </a: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lvl="0"/>
            <a:endParaRPr lang="en-US" sz="1600" dirty="0">
              <a:latin typeface="Berlin Sans FB" pitchFamily="34" charset="0"/>
            </a:endParaRPr>
          </a:p>
          <a:p>
            <a:pPr lvl="0"/>
            <a:r>
              <a:rPr lang="en-US" sz="1600" dirty="0">
                <a:latin typeface="Berlin Sans FB" pitchFamily="34" charset="0"/>
              </a:rPr>
              <a:t>The new hospital will have an accident and emergency, maternity, inpatient, outpatient and associated facilities.  </a:t>
            </a:r>
          </a:p>
        </p:txBody>
      </p:sp>
      <p:pic>
        <p:nvPicPr>
          <p:cNvPr id="3074" name="Picture 2" descr="C:\Users\Admin\Downloads\WhatsApp Image 2022-02-16 at 11.45.32 PM (1).jpeg"/>
          <p:cNvPicPr>
            <a:picLocks noChangeAspect="1" noChangeArrowheads="1"/>
          </p:cNvPicPr>
          <p:nvPr/>
        </p:nvPicPr>
        <p:blipFill>
          <a:blip r:embed="rId2" cstate="print"/>
          <a:srcRect/>
          <a:stretch>
            <a:fillRect/>
          </a:stretch>
        </p:blipFill>
        <p:spPr bwMode="auto">
          <a:xfrm>
            <a:off x="914400" y="5687219"/>
            <a:ext cx="5943600" cy="3343275"/>
          </a:xfrm>
          <a:prstGeom prst="rect">
            <a:avLst/>
          </a:prstGeom>
          <a:noFill/>
        </p:spPr>
      </p:pic>
      <p:pic>
        <p:nvPicPr>
          <p:cNvPr id="4" name="Picture 3" descr="C:\Users\Admin\Downloads\WhatsApp Image 2022-02-16 at 11.45.31 PM (1).jpeg"/>
          <p:cNvPicPr>
            <a:picLocks noChangeAspect="1" noChangeArrowheads="1"/>
          </p:cNvPicPr>
          <p:nvPr/>
        </p:nvPicPr>
        <p:blipFill>
          <a:blip r:embed="rId3" cstate="print"/>
          <a:srcRect/>
          <a:stretch>
            <a:fillRect/>
          </a:stretch>
        </p:blipFill>
        <p:spPr bwMode="auto">
          <a:xfrm>
            <a:off x="3657600" y="1115219"/>
            <a:ext cx="3429000" cy="2571750"/>
          </a:xfrm>
          <a:prstGeom prst="rect">
            <a:avLst/>
          </a:prstGeom>
          <a:noFill/>
        </p:spPr>
      </p:pic>
      <p:pic>
        <p:nvPicPr>
          <p:cNvPr id="3076" name="Picture 4" descr="C:\Users\Admin\Downloads\WhatsApp Image 2022-02-16 at 11.45.31 PM.jpeg"/>
          <p:cNvPicPr>
            <a:picLocks noChangeAspect="1" noChangeArrowheads="1"/>
          </p:cNvPicPr>
          <p:nvPr/>
        </p:nvPicPr>
        <p:blipFill>
          <a:blip r:embed="rId4" cstate="print"/>
          <a:srcRect/>
          <a:stretch>
            <a:fillRect/>
          </a:stretch>
        </p:blipFill>
        <p:spPr bwMode="auto">
          <a:xfrm>
            <a:off x="914400" y="1077119"/>
            <a:ext cx="3505200" cy="26289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p:cNvSpPr/>
          <p:nvPr/>
        </p:nvSpPr>
        <p:spPr>
          <a:xfrm>
            <a:off x="838200" y="277017"/>
            <a:ext cx="6172200" cy="9264075"/>
          </a:xfrm>
          <a:prstGeom prst="rect">
            <a:avLst/>
          </a:prstGeom>
        </p:spPr>
        <p:txBody>
          <a:bodyPr wrap="square">
            <a:spAutoFit/>
          </a:bodyPr>
          <a:lstStyle/>
          <a:p>
            <a:pPr marL="342900" lvl="0" indent="-342900" algn="ctr"/>
            <a:r>
              <a:rPr lang="en-US" sz="2400" dirty="0">
                <a:latin typeface="Berlin Sans FB" pitchFamily="34" charset="0"/>
              </a:rPr>
              <a:t>Nairobi radiotherapy Centre, </a:t>
            </a:r>
            <a:r>
              <a:rPr lang="en-US" sz="2400" dirty="0" err="1">
                <a:latin typeface="Berlin Sans FB" pitchFamily="34" charset="0"/>
              </a:rPr>
              <a:t>Kilimani</a:t>
            </a: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lvl="0"/>
            <a:r>
              <a:rPr lang="en-US" sz="1600" dirty="0">
                <a:latin typeface="Berlin Sans FB" pitchFamily="34" charset="0"/>
              </a:rPr>
              <a:t>Nairobi radiotherapy centre needed to move to a new facility to consolidate all their clinical spaces under one roof. This involved renovation of the facilities in </a:t>
            </a:r>
            <a:r>
              <a:rPr lang="en-US" sz="1600" dirty="0" err="1">
                <a:latin typeface="Berlin Sans FB" pitchFamily="34" charset="0"/>
              </a:rPr>
              <a:t>Kilimani</a:t>
            </a:r>
            <a:r>
              <a:rPr lang="en-US" sz="1600" dirty="0">
                <a:latin typeface="Berlin Sans FB" pitchFamily="34" charset="0"/>
              </a:rPr>
              <a:t> Nairobi</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dirty="0">
                <a:latin typeface="Berlin Sans FB" pitchFamily="34" charset="0"/>
              </a:rPr>
              <a:t>Model Emergency Centre</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lgn="ctr"/>
            <a:endParaRPr lang="en-US" dirty="0">
              <a:latin typeface="Berlin Sans FB" pitchFamily="34" charset="0"/>
            </a:endParaRPr>
          </a:p>
          <a:p>
            <a:pPr lvl="0"/>
            <a:endParaRPr lang="en-US" sz="1600" dirty="0">
              <a:latin typeface="Berlin Sans FB" pitchFamily="34" charset="0"/>
            </a:endParaRPr>
          </a:p>
          <a:p>
            <a:pPr lvl="0"/>
            <a:endParaRPr lang="en-US" sz="1600" dirty="0">
              <a:latin typeface="Berlin Sans FB" pitchFamily="34" charset="0"/>
            </a:endParaRPr>
          </a:p>
          <a:p>
            <a:pPr lvl="0"/>
            <a:r>
              <a:rPr lang="en-US" sz="1600" dirty="0">
                <a:latin typeface="Berlin Sans FB" pitchFamily="34" charset="0"/>
              </a:rPr>
              <a:t>The design proposal was a model Emergency centre that can be fitted in any part of Kenya depending on the local prevailing circumstances and requirements. It was done for the Emergency Medicine Foundation Kenya. We have also been involved in renovation of </a:t>
            </a:r>
            <a:r>
              <a:rPr lang="en-US" sz="1600" dirty="0" err="1">
                <a:latin typeface="Berlin Sans FB" pitchFamily="34" charset="0"/>
              </a:rPr>
              <a:t>Migori</a:t>
            </a:r>
            <a:r>
              <a:rPr lang="en-US" sz="1600" dirty="0">
                <a:latin typeface="Berlin Sans FB" pitchFamily="34" charset="0"/>
              </a:rPr>
              <a:t>, </a:t>
            </a:r>
            <a:r>
              <a:rPr lang="en-US" sz="1600" dirty="0" err="1">
                <a:latin typeface="Berlin Sans FB" pitchFamily="34" charset="0"/>
              </a:rPr>
              <a:t>Bungoma</a:t>
            </a:r>
            <a:r>
              <a:rPr lang="en-US" sz="1600" dirty="0">
                <a:latin typeface="Berlin Sans FB" pitchFamily="34" charset="0"/>
              </a:rPr>
              <a:t>, </a:t>
            </a:r>
            <a:r>
              <a:rPr lang="en-US" sz="1600" dirty="0" err="1">
                <a:latin typeface="Berlin Sans FB" pitchFamily="34" charset="0"/>
              </a:rPr>
              <a:t>Mbagathi</a:t>
            </a:r>
            <a:r>
              <a:rPr lang="en-US" sz="1600" dirty="0">
                <a:latin typeface="Berlin Sans FB" pitchFamily="34" charset="0"/>
              </a:rPr>
              <a:t> and </a:t>
            </a:r>
            <a:r>
              <a:rPr lang="en-US" sz="1600" dirty="0" err="1">
                <a:latin typeface="Berlin Sans FB" pitchFamily="34" charset="0"/>
              </a:rPr>
              <a:t>Voi</a:t>
            </a:r>
            <a:r>
              <a:rPr lang="en-US" sz="1600" dirty="0">
                <a:latin typeface="Berlin Sans FB" pitchFamily="34" charset="0"/>
              </a:rPr>
              <a:t> County Hospital emergency departments. </a:t>
            </a:r>
          </a:p>
        </p:txBody>
      </p:sp>
      <p:pic>
        <p:nvPicPr>
          <p:cNvPr id="4098" name="Picture 2"/>
          <p:cNvPicPr>
            <a:picLocks noChangeAspect="1" noChangeArrowheads="1"/>
          </p:cNvPicPr>
          <p:nvPr/>
        </p:nvPicPr>
        <p:blipFill>
          <a:blip r:embed="rId2" cstate="print"/>
          <a:srcRect/>
          <a:stretch>
            <a:fillRect/>
          </a:stretch>
        </p:blipFill>
        <p:spPr bwMode="auto">
          <a:xfrm>
            <a:off x="1143000" y="5306219"/>
            <a:ext cx="5562600" cy="2514600"/>
          </a:xfrm>
          <a:prstGeom prst="rect">
            <a:avLst/>
          </a:prstGeom>
          <a:noFill/>
          <a:ln w="9525">
            <a:noFill/>
            <a:miter lim="800000"/>
            <a:headEnd/>
            <a:tailEnd/>
          </a:ln>
        </p:spPr>
      </p:pic>
      <p:pic>
        <p:nvPicPr>
          <p:cNvPr id="4099" name="Picture 3" descr="C:\Users\Admin\Dropbox\Works\Nairobi Radio therapy.JPG"/>
          <p:cNvPicPr>
            <a:picLocks noChangeAspect="1" noChangeArrowheads="1"/>
          </p:cNvPicPr>
          <p:nvPr/>
        </p:nvPicPr>
        <p:blipFill>
          <a:blip r:embed="rId3" cstate="print"/>
          <a:srcRect/>
          <a:stretch>
            <a:fillRect/>
          </a:stretch>
        </p:blipFill>
        <p:spPr bwMode="auto">
          <a:xfrm>
            <a:off x="903683" y="810419"/>
            <a:ext cx="5874327" cy="24384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67000" y="200819"/>
            <a:ext cx="3406702" cy="461665"/>
          </a:xfrm>
          <a:prstGeom prst="rect">
            <a:avLst/>
          </a:prstGeom>
        </p:spPr>
        <p:txBody>
          <a:bodyPr wrap="none">
            <a:spAutoFit/>
          </a:bodyPr>
          <a:lstStyle/>
          <a:p>
            <a:r>
              <a:rPr lang="en-US" sz="2400" b="1" dirty="0">
                <a:latin typeface="Tekton Pro" pitchFamily="34" charset="0"/>
              </a:rPr>
              <a:t>INSTITUTIONAL PROJECTS</a:t>
            </a:r>
          </a:p>
        </p:txBody>
      </p:sp>
      <p:sp>
        <p:nvSpPr>
          <p:cNvPr id="10" name="Rectangle 9"/>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2" name="Rectangle 1">
            <a:extLst>
              <a:ext uri="{FF2B5EF4-FFF2-40B4-BE49-F238E27FC236}">
                <a16:creationId xmlns:a16="http://schemas.microsoft.com/office/drawing/2014/main" id="{A701B4EE-A92B-4529-95D9-8210600BFC56}"/>
              </a:ext>
            </a:extLst>
          </p:cNvPr>
          <p:cNvSpPr/>
          <p:nvPr/>
        </p:nvSpPr>
        <p:spPr>
          <a:xfrm>
            <a:off x="838200" y="3325019"/>
            <a:ext cx="6248400" cy="6555641"/>
          </a:xfrm>
          <a:prstGeom prst="rect">
            <a:avLst/>
          </a:prstGeom>
        </p:spPr>
        <p:txBody>
          <a:bodyPr wrap="square">
            <a:spAutoFit/>
          </a:bodyPr>
          <a:lstStyle/>
          <a:p>
            <a:pPr marL="342900" lvl="0" indent="-342900" algn="ctr"/>
            <a:r>
              <a:rPr lang="en-US" dirty="0" err="1">
                <a:latin typeface="Berlin Sans FB" pitchFamily="34" charset="0"/>
              </a:rPr>
              <a:t>Kirinyaga</a:t>
            </a:r>
            <a:r>
              <a:rPr lang="en-US" dirty="0">
                <a:latin typeface="Berlin Sans FB" pitchFamily="34" charset="0"/>
              </a:rPr>
              <a:t> University Tuition Complex </a:t>
            </a: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r>
              <a:rPr lang="en-US" dirty="0">
                <a:latin typeface="Berlin Sans FB" pitchFamily="34" charset="0"/>
              </a:rPr>
              <a:t>Kirinyaga University Dining Hall</a:t>
            </a: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r>
              <a:rPr lang="en-US" dirty="0">
                <a:latin typeface="Berlin Sans FB" pitchFamily="34" charset="0"/>
              </a:rPr>
              <a:t>Kirinyaga University Science Labs</a:t>
            </a:r>
          </a:p>
        </p:txBody>
      </p:sp>
      <p:pic>
        <p:nvPicPr>
          <p:cNvPr id="9" name="Picture 8">
            <a:extLst>
              <a:ext uri="{FF2B5EF4-FFF2-40B4-BE49-F238E27FC236}">
                <a16:creationId xmlns:a16="http://schemas.microsoft.com/office/drawing/2014/main" id="{836C9853-5211-45E1-8198-8CDCD0653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163219"/>
            <a:ext cx="3324727" cy="2286000"/>
          </a:xfrm>
          <a:prstGeom prst="rect">
            <a:avLst/>
          </a:prstGeom>
        </p:spPr>
      </p:pic>
      <p:pic>
        <p:nvPicPr>
          <p:cNvPr id="12" name="Picture 11">
            <a:extLst>
              <a:ext uri="{FF2B5EF4-FFF2-40B4-BE49-F238E27FC236}">
                <a16:creationId xmlns:a16="http://schemas.microsoft.com/office/drawing/2014/main" id="{BA6CA4BE-4F41-4DC6-A77C-F31F1BD14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0105" y="4163219"/>
            <a:ext cx="3465095" cy="2314366"/>
          </a:xfrm>
          <a:prstGeom prst="rect">
            <a:avLst/>
          </a:prstGeom>
        </p:spPr>
      </p:pic>
      <p:pic>
        <p:nvPicPr>
          <p:cNvPr id="14" name="Picture 13">
            <a:extLst>
              <a:ext uri="{FF2B5EF4-FFF2-40B4-BE49-F238E27FC236}">
                <a16:creationId xmlns:a16="http://schemas.microsoft.com/office/drawing/2014/main" id="{5A3AEC98-B691-40B1-B83E-603F8DC49DC7}"/>
              </a:ext>
            </a:extLst>
          </p:cNvPr>
          <p:cNvPicPr>
            <a:picLocks noChangeAspect="1"/>
          </p:cNvPicPr>
          <p:nvPr/>
        </p:nvPicPr>
        <p:blipFill>
          <a:blip r:embed="rId4" cstate="print">
            <a:extLst>
              <a:ext uri="{28A0092B-C50C-407E-A947-70E740481C1C}">
                <a14:useLocalDpi xmlns:a14="http://schemas.microsoft.com/office/drawing/2010/main" val="0"/>
              </a:ext>
            </a:extLst>
          </a:blip>
          <a:srcRect r="4018"/>
          <a:stretch>
            <a:fillRect/>
          </a:stretch>
        </p:blipFill>
        <p:spPr>
          <a:xfrm>
            <a:off x="762000" y="810419"/>
            <a:ext cx="3276600" cy="2438400"/>
          </a:xfrm>
          <a:prstGeom prst="rect">
            <a:avLst/>
          </a:prstGeom>
        </p:spPr>
      </p:pic>
      <p:pic>
        <p:nvPicPr>
          <p:cNvPr id="4098" name="Picture 2" descr="C:\Robin\KIRINYAGA\Science lab\kyu lab.jpg"/>
          <p:cNvPicPr>
            <a:picLocks noChangeAspect="1" noChangeArrowheads="1"/>
          </p:cNvPicPr>
          <p:nvPr/>
        </p:nvPicPr>
        <p:blipFill>
          <a:blip r:embed="rId5" cstate="print"/>
          <a:srcRect l="19184" r="4000"/>
          <a:stretch>
            <a:fillRect/>
          </a:stretch>
        </p:blipFill>
        <p:spPr bwMode="auto">
          <a:xfrm>
            <a:off x="639268" y="7211219"/>
            <a:ext cx="3559222" cy="2209800"/>
          </a:xfrm>
          <a:prstGeom prst="rect">
            <a:avLst/>
          </a:prstGeom>
          <a:noFill/>
        </p:spPr>
      </p:pic>
      <p:pic>
        <p:nvPicPr>
          <p:cNvPr id="4100" name="Picture 4" descr="C:\Robin\portfolio\pics\kyu lab.jpg"/>
          <p:cNvPicPr>
            <a:picLocks noChangeAspect="1" noChangeArrowheads="1"/>
          </p:cNvPicPr>
          <p:nvPr/>
        </p:nvPicPr>
        <p:blipFill>
          <a:blip r:embed="rId6" cstate="print"/>
          <a:srcRect/>
          <a:stretch>
            <a:fillRect/>
          </a:stretch>
        </p:blipFill>
        <p:spPr bwMode="auto">
          <a:xfrm>
            <a:off x="4038601" y="7236757"/>
            <a:ext cx="3277214" cy="2178946"/>
          </a:xfrm>
          <a:prstGeom prst="rect">
            <a:avLst/>
          </a:prstGeom>
          <a:noFill/>
        </p:spPr>
      </p:pic>
      <p:pic>
        <p:nvPicPr>
          <p:cNvPr id="12289" name="Picture 1" descr="C:\Users\Admin\Dropbox\Works\KIRINYAGA\TUTION COMPLEX\WhatsApp Image 2021-08-23 at 19.41.45.jpeg"/>
          <p:cNvPicPr>
            <a:picLocks noChangeAspect="1" noChangeArrowheads="1"/>
          </p:cNvPicPr>
          <p:nvPr/>
        </p:nvPicPr>
        <p:blipFill>
          <a:blip r:embed="rId7" cstate="print"/>
          <a:srcRect l="4688" b="5426"/>
          <a:stretch>
            <a:fillRect/>
          </a:stretch>
        </p:blipFill>
        <p:spPr bwMode="auto">
          <a:xfrm>
            <a:off x="4038600" y="810419"/>
            <a:ext cx="3276600" cy="24384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dmin\AppData\Local\Microsoft\Windows\INetCache\Content.Word\47037_10150271098170533_677710532_15178103_1117658_n.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858419"/>
            <a:ext cx="2436712"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934619"/>
            <a:ext cx="3304733" cy="2286000"/>
          </a:xfrm>
          <a:prstGeom prst="rect">
            <a:avLst/>
          </a:prstGeom>
          <a:ln>
            <a:noFill/>
          </a:ln>
          <a:effectLst>
            <a:outerShdw blurRad="190500" algn="tl" rotWithShape="0">
              <a:srgbClr val="000000">
                <a:alpha val="70000"/>
              </a:srgbClr>
            </a:outerShdw>
          </a:effectLst>
        </p:spPr>
      </p:pic>
      <p:pic>
        <p:nvPicPr>
          <p:cNvPr id="3074" name="Picture 2" descr="C:\pics\RWDA\DSC05141.JPG"/>
          <p:cNvPicPr>
            <a:picLocks noChangeAspect="1" noChangeArrowheads="1"/>
          </p:cNvPicPr>
          <p:nvPr/>
        </p:nvPicPr>
        <p:blipFill>
          <a:blip r:embed="rId4" cstate="print"/>
          <a:srcRect/>
          <a:stretch>
            <a:fillRect/>
          </a:stretch>
        </p:blipFill>
        <p:spPr bwMode="auto">
          <a:xfrm>
            <a:off x="990600" y="629935"/>
            <a:ext cx="3048000" cy="2286000"/>
          </a:xfrm>
          <a:prstGeom prst="rect">
            <a:avLst/>
          </a:prstGeom>
          <a:noFill/>
        </p:spPr>
      </p:pic>
      <p:pic>
        <p:nvPicPr>
          <p:cNvPr id="3075" name="Picture 3" descr="C:\pics\RWDA\DSC05144 (2).JPG"/>
          <p:cNvPicPr>
            <a:picLocks noChangeAspect="1" noChangeArrowheads="1"/>
          </p:cNvPicPr>
          <p:nvPr/>
        </p:nvPicPr>
        <p:blipFill>
          <a:blip r:embed="rId5" cstate="print"/>
          <a:srcRect/>
          <a:stretch>
            <a:fillRect/>
          </a:stretch>
        </p:blipFill>
        <p:spPr bwMode="auto">
          <a:xfrm>
            <a:off x="4038600" y="625364"/>
            <a:ext cx="3048000" cy="2286000"/>
          </a:xfrm>
          <a:prstGeom prst="rect">
            <a:avLst/>
          </a:prstGeom>
          <a:noFill/>
        </p:spPr>
      </p:pic>
      <p:sp>
        <p:nvSpPr>
          <p:cNvPr id="7" name="Rectangle 6">
            <a:extLst>
              <a:ext uri="{FF2B5EF4-FFF2-40B4-BE49-F238E27FC236}">
                <a16:creationId xmlns:a16="http://schemas.microsoft.com/office/drawing/2014/main" id="{5ED554B9-48F3-49FA-839E-3DAA40803F05}"/>
              </a:ext>
            </a:extLst>
          </p:cNvPr>
          <p:cNvSpPr/>
          <p:nvPr/>
        </p:nvSpPr>
        <p:spPr>
          <a:xfrm>
            <a:off x="990600" y="2984044"/>
            <a:ext cx="6096000" cy="7171194"/>
          </a:xfrm>
          <a:prstGeom prst="rect">
            <a:avLst/>
          </a:prstGeom>
        </p:spPr>
        <p:txBody>
          <a:bodyPr wrap="square">
            <a:spAutoFit/>
          </a:bodyPr>
          <a:lstStyle/>
          <a:p>
            <a:pPr algn="ctr"/>
            <a:r>
              <a:rPr lang="en-US" dirty="0">
                <a:latin typeface="Berlin Sans FB" pitchFamily="34" charset="0"/>
              </a:rPr>
              <a:t>Renovation Of TIVET Schools In Rwanda</a:t>
            </a:r>
          </a:p>
          <a:p>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marL="342900" indent="-342900">
              <a:buFont typeface="+mj-lt"/>
              <a:buAutoNum type="arabicPeriod"/>
            </a:pPr>
            <a:endParaRPr lang="en-US" dirty="0">
              <a:latin typeface="Berlin Sans FB" pitchFamily="34" charset="0"/>
            </a:endParaRPr>
          </a:p>
          <a:p>
            <a:pPr algn="ctr"/>
            <a:endParaRPr lang="en-US" dirty="0">
              <a:latin typeface="Berlin Sans FB" pitchFamily="34" charset="0"/>
            </a:endParaRPr>
          </a:p>
          <a:p>
            <a:pPr algn="ctr"/>
            <a:r>
              <a:rPr lang="en-US" dirty="0" err="1">
                <a:latin typeface="Berlin Sans FB" pitchFamily="34" charset="0"/>
              </a:rPr>
              <a:t>Gashora</a:t>
            </a:r>
            <a:r>
              <a:rPr lang="en-US" dirty="0">
                <a:latin typeface="Berlin Sans FB" pitchFamily="34" charset="0"/>
              </a:rPr>
              <a:t> Girls Academy , </a:t>
            </a:r>
            <a:r>
              <a:rPr lang="en-US" dirty="0" err="1">
                <a:latin typeface="Berlin Sans FB" pitchFamily="34" charset="0"/>
              </a:rPr>
              <a:t>Bugesera</a:t>
            </a:r>
            <a:endParaRPr lang="en-US" dirty="0">
              <a:latin typeface="Berlin Sans FB" pitchFamily="34" charset="0"/>
            </a:endParaRPr>
          </a:p>
          <a:p>
            <a:pPr algn="ctr"/>
            <a:endParaRPr lang="en-US" dirty="0">
              <a:latin typeface="Berlin Sans FB" pitchFamily="34" charset="0"/>
            </a:endParaRPr>
          </a:p>
          <a:p>
            <a:pPr algn="ctr"/>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endParaRPr lang="en-US" dirty="0">
              <a:latin typeface="Berlin Sans FB" pitchFamily="34" charset="0"/>
            </a:endParaRPr>
          </a:p>
          <a:p>
            <a:pPr algn="ctr"/>
            <a:r>
              <a:rPr lang="en-US" dirty="0">
                <a:latin typeface="Berlin Sans FB" pitchFamily="34" charset="0"/>
              </a:rPr>
              <a:t>Proposed </a:t>
            </a:r>
            <a:r>
              <a:rPr lang="en-US" dirty="0" err="1">
                <a:latin typeface="Berlin Sans FB" pitchFamily="34" charset="0"/>
              </a:rPr>
              <a:t>Doonholm</a:t>
            </a:r>
            <a:r>
              <a:rPr lang="en-US" dirty="0">
                <a:latin typeface="Berlin Sans FB" pitchFamily="34" charset="0"/>
              </a:rPr>
              <a:t> SDA primary school</a:t>
            </a:r>
          </a:p>
        </p:txBody>
      </p:sp>
      <p:pic>
        <p:nvPicPr>
          <p:cNvPr id="13" name="Picture 12">
            <a:extLst>
              <a:ext uri="{FF2B5EF4-FFF2-40B4-BE49-F238E27FC236}">
                <a16:creationId xmlns:a16="http://schemas.microsoft.com/office/drawing/2014/main" id="{29220759-A887-4250-BB19-235F6F6A60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799" y="7744619"/>
            <a:ext cx="2980267" cy="1676400"/>
          </a:xfrm>
          <a:prstGeom prst="rect">
            <a:avLst/>
          </a:prstGeom>
        </p:spPr>
      </p:pic>
      <p:pic>
        <p:nvPicPr>
          <p:cNvPr id="15" name="Picture 14">
            <a:extLst>
              <a:ext uri="{FF2B5EF4-FFF2-40B4-BE49-F238E27FC236}">
                <a16:creationId xmlns:a16="http://schemas.microsoft.com/office/drawing/2014/main" id="{4D429ED2-F3E4-4FD0-B4B4-89D29AB9F6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4800" y="7744619"/>
            <a:ext cx="2980267" cy="1676400"/>
          </a:xfrm>
          <a:prstGeom prst="rect">
            <a:avLst/>
          </a:prstGeom>
        </p:spPr>
      </p:pic>
      <p:sp>
        <p:nvSpPr>
          <p:cNvPr id="10" name="Rectangle 9"/>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0" y="200819"/>
            <a:ext cx="1473480" cy="400110"/>
          </a:xfrm>
          <a:prstGeom prst="rect">
            <a:avLst/>
          </a:prstGeom>
        </p:spPr>
        <p:txBody>
          <a:bodyPr wrap="none">
            <a:spAutoFit/>
          </a:bodyPr>
          <a:lstStyle/>
          <a:p>
            <a:r>
              <a:rPr lang="en-US" dirty="0">
                <a:latin typeface="Tekton Pro" pitchFamily="34" charset="0"/>
              </a:rPr>
              <a:t>HOSPITALITY</a:t>
            </a:r>
          </a:p>
        </p:txBody>
      </p:sp>
      <p:sp>
        <p:nvSpPr>
          <p:cNvPr id="7" name="Rectangle 6"/>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2" name="Rectangle 1">
            <a:extLst>
              <a:ext uri="{FF2B5EF4-FFF2-40B4-BE49-F238E27FC236}">
                <a16:creationId xmlns:a16="http://schemas.microsoft.com/office/drawing/2014/main" id="{1CD75759-0288-4D2A-B505-B7C1590D15E6}"/>
              </a:ext>
            </a:extLst>
          </p:cNvPr>
          <p:cNvSpPr/>
          <p:nvPr/>
        </p:nvSpPr>
        <p:spPr>
          <a:xfrm>
            <a:off x="838200" y="2944019"/>
            <a:ext cx="6165893" cy="7171194"/>
          </a:xfrm>
          <a:prstGeom prst="rect">
            <a:avLst/>
          </a:prstGeom>
        </p:spPr>
        <p:txBody>
          <a:bodyPr wrap="square">
            <a:spAutoFit/>
          </a:bodyPr>
          <a:lstStyle/>
          <a:p>
            <a:pPr marL="342900" lvl="0" indent="-342900" algn="ctr"/>
            <a:r>
              <a:rPr lang="en-US" dirty="0" err="1">
                <a:latin typeface="Berlin Sans FB" pitchFamily="34" charset="0"/>
              </a:rPr>
              <a:t>Mvuli</a:t>
            </a:r>
            <a:r>
              <a:rPr lang="en-US" dirty="0">
                <a:latin typeface="Berlin Sans FB" pitchFamily="34" charset="0"/>
              </a:rPr>
              <a:t> Hotel, Arusha</a:t>
            </a: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r>
              <a:rPr lang="en-US" dirty="0" err="1">
                <a:latin typeface="Berlin Sans FB" pitchFamily="34" charset="0"/>
              </a:rPr>
              <a:t>Hillview</a:t>
            </a:r>
            <a:r>
              <a:rPr lang="en-US" dirty="0">
                <a:latin typeface="Berlin Sans FB" pitchFamily="34" charset="0"/>
              </a:rPr>
              <a:t> Hotel, Gisenyi</a:t>
            </a: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endParaRPr lang="en-US" dirty="0">
              <a:latin typeface="Berlin Sans FB" pitchFamily="34" charset="0"/>
            </a:endParaRPr>
          </a:p>
          <a:p>
            <a:pPr marL="342900" lvl="0" indent="-342900" algn="ctr"/>
            <a:r>
              <a:rPr lang="en-US" dirty="0" err="1">
                <a:latin typeface="Berlin Sans FB" pitchFamily="34" charset="0"/>
              </a:rPr>
              <a:t>Hillview</a:t>
            </a:r>
            <a:r>
              <a:rPr lang="en-US" dirty="0">
                <a:latin typeface="Berlin Sans FB" pitchFamily="34" charset="0"/>
              </a:rPr>
              <a:t> Hotel, Kigali</a:t>
            </a:r>
          </a:p>
          <a:p>
            <a:pPr marL="342900" lvl="0" indent="-342900" algn="ctr"/>
            <a:endParaRPr lang="en-US" dirty="0">
              <a:latin typeface="Berlin Sans FB" pitchFamily="34" charset="0"/>
            </a:endParaRPr>
          </a:p>
        </p:txBody>
      </p:sp>
      <p:pic>
        <p:nvPicPr>
          <p:cNvPr id="4" name="Picture 3">
            <a:extLst>
              <a:ext uri="{FF2B5EF4-FFF2-40B4-BE49-F238E27FC236}">
                <a16:creationId xmlns:a16="http://schemas.microsoft.com/office/drawing/2014/main" id="{6E4CC9BC-06CB-49C9-9C6E-F635F62A37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734219"/>
            <a:ext cx="3531652" cy="2207282"/>
          </a:xfrm>
          <a:prstGeom prst="rect">
            <a:avLst/>
          </a:prstGeom>
        </p:spPr>
      </p:pic>
      <p:pic>
        <p:nvPicPr>
          <p:cNvPr id="12" name="Picture 11">
            <a:extLst>
              <a:ext uri="{FF2B5EF4-FFF2-40B4-BE49-F238E27FC236}">
                <a16:creationId xmlns:a16="http://schemas.microsoft.com/office/drawing/2014/main" id="{BE15E6FA-BAF7-4C4A-BAE7-FD690CB604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34619"/>
            <a:ext cx="3044341" cy="1981200"/>
          </a:xfrm>
          <a:prstGeom prst="rect">
            <a:avLst/>
          </a:prstGeom>
        </p:spPr>
      </p:pic>
      <p:pic>
        <p:nvPicPr>
          <p:cNvPr id="14" name="Picture 13">
            <a:extLst>
              <a:ext uri="{FF2B5EF4-FFF2-40B4-BE49-F238E27FC236}">
                <a16:creationId xmlns:a16="http://schemas.microsoft.com/office/drawing/2014/main" id="{B46232D1-96D9-49BD-B021-8ACE80DE9F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750" y="3801269"/>
            <a:ext cx="3200400" cy="2133600"/>
          </a:xfrm>
          <a:prstGeom prst="rect">
            <a:avLst/>
          </a:prstGeom>
        </p:spPr>
      </p:pic>
      <p:pic>
        <p:nvPicPr>
          <p:cNvPr id="1026" name="Picture 2" descr="C:\Robin\portfolio\pics\hillview kigali.jpg"/>
          <p:cNvPicPr>
            <a:picLocks noChangeAspect="1" noChangeArrowheads="1"/>
          </p:cNvPicPr>
          <p:nvPr/>
        </p:nvPicPr>
        <p:blipFill>
          <a:blip r:embed="rId5" cstate="print"/>
          <a:srcRect/>
          <a:stretch>
            <a:fillRect/>
          </a:stretch>
        </p:blipFill>
        <p:spPr bwMode="auto">
          <a:xfrm>
            <a:off x="838201" y="7187107"/>
            <a:ext cx="3124200" cy="2080717"/>
          </a:xfrm>
          <a:prstGeom prst="rect">
            <a:avLst/>
          </a:prstGeom>
          <a:noFill/>
        </p:spPr>
      </p:pic>
      <p:pic>
        <p:nvPicPr>
          <p:cNvPr id="1027" name="Picture 3" descr="C:\Robin\portfolio\pics\hillview.jpg"/>
          <p:cNvPicPr>
            <a:picLocks noChangeAspect="1" noChangeArrowheads="1"/>
          </p:cNvPicPr>
          <p:nvPr/>
        </p:nvPicPr>
        <p:blipFill>
          <a:blip r:embed="rId6" cstate="print"/>
          <a:srcRect r="20000"/>
          <a:stretch>
            <a:fillRect/>
          </a:stretch>
        </p:blipFill>
        <p:spPr bwMode="auto">
          <a:xfrm>
            <a:off x="4248269" y="7135019"/>
            <a:ext cx="3066931" cy="2057400"/>
          </a:xfrm>
          <a:prstGeom prst="rect">
            <a:avLst/>
          </a:prstGeom>
          <a:noFill/>
        </p:spPr>
      </p:pic>
      <p:pic>
        <p:nvPicPr>
          <p:cNvPr id="15" name="Picture 2" descr="C:\Robin\portfolio\pics\mvuli.jpg"/>
          <p:cNvPicPr>
            <a:picLocks noChangeAspect="1" noChangeArrowheads="1"/>
          </p:cNvPicPr>
          <p:nvPr/>
        </p:nvPicPr>
        <p:blipFill>
          <a:blip r:embed="rId7" cstate="print"/>
          <a:srcRect/>
          <a:stretch>
            <a:fillRect/>
          </a:stretch>
        </p:blipFill>
        <p:spPr bwMode="auto">
          <a:xfrm>
            <a:off x="4038600" y="638484"/>
            <a:ext cx="3048000" cy="228877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5AF83-1284-4D2D-8474-24D7639C06B1}"/>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a:extLst>
              <a:ext uri="{FF2B5EF4-FFF2-40B4-BE49-F238E27FC236}">
                <a16:creationId xmlns:a16="http://schemas.microsoft.com/office/drawing/2014/main" id="{0234CB31-45EF-4EBD-8904-CB3D14AD02DD}"/>
              </a:ext>
            </a:extLst>
          </p:cNvPr>
          <p:cNvSpPr/>
          <p:nvPr/>
        </p:nvSpPr>
        <p:spPr>
          <a:xfrm>
            <a:off x="762000" y="3020219"/>
            <a:ext cx="6324600" cy="7171194"/>
          </a:xfrm>
          <a:prstGeom prst="rect">
            <a:avLst/>
          </a:prstGeom>
        </p:spPr>
        <p:txBody>
          <a:bodyPr wrap="square">
            <a:spAutoFit/>
          </a:bodyPr>
          <a:lstStyle/>
          <a:p>
            <a:pPr marL="342900" indent="-342900" algn="ctr"/>
            <a:r>
              <a:rPr lang="en-US" dirty="0">
                <a:latin typeface="Berlin Sans FB" pitchFamily="34" charset="0"/>
              </a:rPr>
              <a:t>Hotel Riviera, </a:t>
            </a:r>
            <a:r>
              <a:rPr lang="en-US" dirty="0" err="1">
                <a:latin typeface="Berlin Sans FB" pitchFamily="34" charset="0"/>
              </a:rPr>
              <a:t>Goma</a:t>
            </a:r>
            <a:r>
              <a:rPr lang="en-US" dirty="0">
                <a:latin typeface="Berlin Sans FB" pitchFamily="34" charset="0"/>
              </a:rPr>
              <a:t>, DRC</a:t>
            </a: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buFont typeface="Arial" panose="020B0604020202020204" pitchFamily="34" charset="0"/>
              <a:buChar char="•"/>
            </a:pPr>
            <a:endParaRPr lang="en-US" dirty="0">
              <a:latin typeface="Berlin Sans FB" pitchFamily="34" charset="0"/>
            </a:endParaRPr>
          </a:p>
          <a:p>
            <a:pPr marL="342900" indent="-342900" algn="ctr"/>
            <a:r>
              <a:rPr lang="en-US" dirty="0">
                <a:latin typeface="Berlin Sans FB" pitchFamily="34" charset="0"/>
              </a:rPr>
              <a:t>Proposed </a:t>
            </a:r>
            <a:r>
              <a:rPr lang="en-US" dirty="0" err="1">
                <a:latin typeface="Berlin Sans FB" pitchFamily="34" charset="0"/>
              </a:rPr>
              <a:t>Homabay</a:t>
            </a:r>
            <a:r>
              <a:rPr lang="en-US" dirty="0">
                <a:latin typeface="Berlin Sans FB" pitchFamily="34" charset="0"/>
              </a:rPr>
              <a:t> </a:t>
            </a:r>
            <a:r>
              <a:rPr lang="en-US" dirty="0" err="1">
                <a:latin typeface="Berlin Sans FB" pitchFamily="34" charset="0"/>
              </a:rPr>
              <a:t>Gimor</a:t>
            </a:r>
            <a:r>
              <a:rPr lang="en-US" dirty="0">
                <a:latin typeface="Berlin Sans FB" pitchFamily="34" charset="0"/>
              </a:rPr>
              <a:t> Hotel, </a:t>
            </a:r>
            <a:r>
              <a:rPr lang="en-US" dirty="0" err="1">
                <a:latin typeface="Berlin Sans FB" pitchFamily="34" charset="0"/>
              </a:rPr>
              <a:t>Rodi</a:t>
            </a: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endParaRPr lang="en-US" dirty="0">
              <a:latin typeface="Berlin Sans FB" pitchFamily="34" charset="0"/>
            </a:endParaRPr>
          </a:p>
          <a:p>
            <a:pPr marL="342900" indent="-342900" algn="ctr"/>
            <a:r>
              <a:rPr lang="en-US" dirty="0">
                <a:latin typeface="Berlin Sans FB" pitchFamily="34" charset="0"/>
              </a:rPr>
              <a:t>Galaxy Inn, </a:t>
            </a:r>
            <a:r>
              <a:rPr lang="en-US" dirty="0" err="1">
                <a:latin typeface="Berlin Sans FB" pitchFamily="34" charset="0"/>
              </a:rPr>
              <a:t>Athi</a:t>
            </a:r>
            <a:r>
              <a:rPr lang="en-US" dirty="0">
                <a:latin typeface="Berlin Sans FB" pitchFamily="34" charset="0"/>
              </a:rPr>
              <a:t> River</a:t>
            </a:r>
          </a:p>
          <a:p>
            <a:pPr marL="342900" lvl="0" indent="-342900">
              <a:buFont typeface="Arial" panose="020B0604020202020204" pitchFamily="34" charset="0"/>
              <a:buChar char="•"/>
            </a:pPr>
            <a:endParaRPr lang="en-US" dirty="0">
              <a:latin typeface="Berlin Sans FB" pitchFamily="34" charset="0"/>
            </a:endParaRPr>
          </a:p>
        </p:txBody>
      </p:sp>
      <p:pic>
        <p:nvPicPr>
          <p:cNvPr id="4" name="Picture 3" descr="goma hotel">
            <a:extLst>
              <a:ext uri="{FF2B5EF4-FFF2-40B4-BE49-F238E27FC236}">
                <a16:creationId xmlns:a16="http://schemas.microsoft.com/office/drawing/2014/main" id="{E18607A5-898E-4B7F-945A-7ABE26E945B4}"/>
              </a:ext>
            </a:extLst>
          </p:cNvPr>
          <p:cNvPicPr/>
          <p:nvPr/>
        </p:nvPicPr>
        <p:blipFill rotWithShape="1">
          <a:blip r:embed="rId2" cstate="print">
            <a:extLst>
              <a:ext uri="{28A0092B-C50C-407E-A947-70E740481C1C}">
                <a14:useLocalDpi xmlns:a14="http://schemas.microsoft.com/office/drawing/2010/main" val="0"/>
              </a:ext>
            </a:extLst>
          </a:blip>
          <a:srcRect b="18500"/>
          <a:stretch/>
        </p:blipFill>
        <p:spPr bwMode="auto">
          <a:xfrm>
            <a:off x="838200" y="1115219"/>
            <a:ext cx="3200400"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7" name="Picture 4" descr="C:\Robin\portfolio\pics\riviera goma.jpg"/>
          <p:cNvPicPr>
            <a:picLocks noChangeAspect="1" noChangeArrowheads="1"/>
          </p:cNvPicPr>
          <p:nvPr/>
        </p:nvPicPr>
        <p:blipFill>
          <a:blip r:embed="rId3" cstate="print"/>
          <a:srcRect/>
          <a:stretch>
            <a:fillRect/>
          </a:stretch>
        </p:blipFill>
        <p:spPr bwMode="auto">
          <a:xfrm>
            <a:off x="4343400" y="1039019"/>
            <a:ext cx="2540000" cy="1905000"/>
          </a:xfrm>
          <a:prstGeom prst="rect">
            <a:avLst/>
          </a:prstGeom>
          <a:noFill/>
        </p:spPr>
      </p:pic>
      <p:pic>
        <p:nvPicPr>
          <p:cNvPr id="5122" name="Picture 2" descr="C:\Robin\portfolio\pics\galaxy 2.jpg"/>
          <p:cNvPicPr>
            <a:picLocks noChangeAspect="1" noChangeArrowheads="1"/>
          </p:cNvPicPr>
          <p:nvPr/>
        </p:nvPicPr>
        <p:blipFill>
          <a:blip r:embed="rId4" cstate="print"/>
          <a:srcRect/>
          <a:stretch>
            <a:fillRect/>
          </a:stretch>
        </p:blipFill>
        <p:spPr bwMode="auto">
          <a:xfrm>
            <a:off x="685800" y="6982619"/>
            <a:ext cx="3276600" cy="2457450"/>
          </a:xfrm>
          <a:prstGeom prst="rect">
            <a:avLst/>
          </a:prstGeom>
          <a:noFill/>
        </p:spPr>
      </p:pic>
      <p:pic>
        <p:nvPicPr>
          <p:cNvPr id="5123" name="Picture 3" descr="C:\Robin\portfolio\pics\galaxy.jpg"/>
          <p:cNvPicPr>
            <a:picLocks noChangeAspect="1" noChangeArrowheads="1"/>
          </p:cNvPicPr>
          <p:nvPr/>
        </p:nvPicPr>
        <p:blipFill>
          <a:blip r:embed="rId5" cstate="print"/>
          <a:srcRect/>
          <a:stretch>
            <a:fillRect/>
          </a:stretch>
        </p:blipFill>
        <p:spPr bwMode="auto">
          <a:xfrm>
            <a:off x="3643776" y="6982620"/>
            <a:ext cx="3671423" cy="2438399"/>
          </a:xfrm>
          <a:prstGeom prst="rect">
            <a:avLst/>
          </a:prstGeom>
          <a:noFill/>
        </p:spPr>
      </p:pic>
      <p:pic>
        <p:nvPicPr>
          <p:cNvPr id="10" name="Picture 4" descr="C:\Robin\olwal\Image 04.jpg"/>
          <p:cNvPicPr>
            <a:picLocks noChangeAspect="1" noChangeArrowheads="1"/>
          </p:cNvPicPr>
          <p:nvPr/>
        </p:nvPicPr>
        <p:blipFill>
          <a:blip r:embed="rId6" cstate="print"/>
          <a:srcRect l="7273" r="9091"/>
          <a:stretch>
            <a:fillRect/>
          </a:stretch>
        </p:blipFill>
        <p:spPr bwMode="auto">
          <a:xfrm>
            <a:off x="3810000" y="3629819"/>
            <a:ext cx="3505200" cy="2357438"/>
          </a:xfrm>
          <a:prstGeom prst="rect">
            <a:avLst/>
          </a:prstGeom>
          <a:noFill/>
        </p:spPr>
      </p:pic>
      <p:pic>
        <p:nvPicPr>
          <p:cNvPr id="5124" name="Picture 4" descr="C:\Robin\olwal\Image 01.jpg"/>
          <p:cNvPicPr>
            <a:picLocks noChangeAspect="1" noChangeArrowheads="1"/>
          </p:cNvPicPr>
          <p:nvPr/>
        </p:nvPicPr>
        <p:blipFill>
          <a:blip r:embed="rId7" cstate="print"/>
          <a:srcRect l="4411" r="19250"/>
          <a:stretch>
            <a:fillRect/>
          </a:stretch>
        </p:blipFill>
        <p:spPr bwMode="auto">
          <a:xfrm>
            <a:off x="685800" y="3629818"/>
            <a:ext cx="3200400" cy="2358189"/>
          </a:xfrm>
          <a:prstGeom prst="rect">
            <a:avLst/>
          </a:prstGeom>
          <a:noFill/>
        </p:spPr>
      </p:pic>
    </p:spTree>
    <p:extLst>
      <p:ext uri="{BB962C8B-B14F-4D97-AF65-F5344CB8AC3E}">
        <p14:creationId xmlns:p14="http://schemas.microsoft.com/office/powerpoint/2010/main" val="5038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5AF83-1284-4D2D-8474-24D7639C06B1}"/>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5" name="TextBox 4">
            <a:extLst>
              <a:ext uri="{FF2B5EF4-FFF2-40B4-BE49-F238E27FC236}">
                <a16:creationId xmlns:a16="http://schemas.microsoft.com/office/drawing/2014/main" id="{C0CC6545-74E3-F81C-DAF4-346DE0B120CA}"/>
              </a:ext>
            </a:extLst>
          </p:cNvPr>
          <p:cNvSpPr txBox="1"/>
          <p:nvPr/>
        </p:nvSpPr>
        <p:spPr>
          <a:xfrm>
            <a:off x="583842" y="326114"/>
            <a:ext cx="6553200" cy="400110"/>
          </a:xfrm>
          <a:prstGeom prst="rect">
            <a:avLst/>
          </a:prstGeom>
          <a:noFill/>
        </p:spPr>
        <p:txBody>
          <a:bodyPr wrap="square" rtlCol="0">
            <a:spAutoFit/>
          </a:bodyPr>
          <a:lstStyle/>
          <a:p>
            <a:pPr algn="ctr"/>
            <a:r>
              <a:rPr lang="en-US" b="1" dirty="0"/>
              <a:t>Galaxy Inn Conference and Exhibition Centre</a:t>
            </a:r>
            <a:endParaRPr lang="en-GB" b="1" dirty="0"/>
          </a:p>
        </p:txBody>
      </p:sp>
      <p:pic>
        <p:nvPicPr>
          <p:cNvPr id="8" name="Picture 7">
            <a:extLst>
              <a:ext uri="{FF2B5EF4-FFF2-40B4-BE49-F238E27FC236}">
                <a16:creationId xmlns:a16="http://schemas.microsoft.com/office/drawing/2014/main" id="{4097FF46-2409-0028-642A-2A5F676DBC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527" y="763960"/>
            <a:ext cx="6553200" cy="3686175"/>
          </a:xfrm>
          <a:prstGeom prst="rect">
            <a:avLst/>
          </a:prstGeom>
        </p:spPr>
      </p:pic>
      <p:sp>
        <p:nvSpPr>
          <p:cNvPr id="9" name="TextBox 8">
            <a:extLst>
              <a:ext uri="{FF2B5EF4-FFF2-40B4-BE49-F238E27FC236}">
                <a16:creationId xmlns:a16="http://schemas.microsoft.com/office/drawing/2014/main" id="{2086F0E9-5D77-E942-4503-9D69390EC4A5}"/>
              </a:ext>
            </a:extLst>
          </p:cNvPr>
          <p:cNvSpPr txBox="1"/>
          <p:nvPr/>
        </p:nvSpPr>
        <p:spPr>
          <a:xfrm>
            <a:off x="619259" y="4746937"/>
            <a:ext cx="6553200" cy="1323439"/>
          </a:xfrm>
          <a:prstGeom prst="rect">
            <a:avLst/>
          </a:prstGeom>
          <a:noFill/>
        </p:spPr>
        <p:txBody>
          <a:bodyPr wrap="square" rtlCol="0">
            <a:spAutoFit/>
          </a:bodyPr>
          <a:lstStyle/>
          <a:p>
            <a:r>
              <a:rPr lang="en-US" sz="1600" dirty="0">
                <a:latin typeface="+mn-lt"/>
              </a:rPr>
              <a:t>Galaxy Inn Conference and Exhibition Centre was the third phase of the Galaxy Inn hospitality development. It houses an extensive exhibition center on the ground floor, which can be extended into the adjacent grass lawn, Stately conference rooms on the first and second floors overlooking the green yard below and a restaurant on the side.</a:t>
            </a:r>
            <a:endParaRPr lang="en-GB" sz="1600" dirty="0">
              <a:latin typeface="+mn-lt"/>
            </a:endParaRPr>
          </a:p>
        </p:txBody>
      </p:sp>
      <p:pic>
        <p:nvPicPr>
          <p:cNvPr id="12" name="Picture 11">
            <a:extLst>
              <a:ext uri="{FF2B5EF4-FFF2-40B4-BE49-F238E27FC236}">
                <a16:creationId xmlns:a16="http://schemas.microsoft.com/office/drawing/2014/main" id="{602097D3-4A93-CCB4-4B3F-939EE9BBE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27" y="6070376"/>
            <a:ext cx="6553200" cy="3949941"/>
          </a:xfrm>
          <a:prstGeom prst="rect">
            <a:avLst/>
          </a:prstGeom>
        </p:spPr>
      </p:pic>
    </p:spTree>
    <p:extLst>
      <p:ext uri="{BB962C8B-B14F-4D97-AF65-F5344CB8AC3E}">
        <p14:creationId xmlns:p14="http://schemas.microsoft.com/office/powerpoint/2010/main" val="248956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11430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27649" name="Rectangle 1"/>
          <p:cNvSpPr>
            <a:spLocks noChangeArrowheads="1"/>
          </p:cNvSpPr>
          <p:nvPr/>
        </p:nvSpPr>
        <p:spPr bwMode="auto">
          <a:xfrm>
            <a:off x="1371600" y="277019"/>
            <a:ext cx="5791200" cy="720197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mic Sans MS" pitchFamily="66" charset="0"/>
                <a:cs typeface="Arial" pitchFamily="34" charset="0"/>
              </a:rPr>
              <a:t>Renaissance is proud to have highly qualified and competent multidisciplinary staff and consultants with </a:t>
            </a:r>
            <a:r>
              <a:rPr kumimoji="0" lang="en-US" sz="1200" b="0" i="0" u="none" strike="noStrike" cap="none" normalizeH="0" baseline="0" dirty="0" err="1">
                <a:ln>
                  <a:noFill/>
                </a:ln>
                <a:solidFill>
                  <a:srgbClr val="000000"/>
                </a:solidFill>
                <a:effectLst/>
                <a:latin typeface="Comic Sans MS" pitchFamily="66" charset="0"/>
                <a:cs typeface="Arial" pitchFamily="34" charset="0"/>
              </a:rPr>
              <a:t>specialisations</a:t>
            </a:r>
            <a:r>
              <a:rPr kumimoji="0" lang="en-US" sz="1200" b="0" i="0" u="none" strike="noStrike" cap="none" normalizeH="0" baseline="0" dirty="0">
                <a:ln>
                  <a:noFill/>
                </a:ln>
                <a:solidFill>
                  <a:srgbClr val="000000"/>
                </a:solidFill>
                <a:effectLst/>
                <a:latin typeface="Comic Sans MS" pitchFamily="66" charset="0"/>
                <a:cs typeface="Arial" pitchFamily="34" charset="0"/>
              </a:rPr>
              <a:t> in the fields of Housing, Health facilities design , Project Management, Urban Design and Urban management. This </a:t>
            </a:r>
            <a:r>
              <a:rPr kumimoji="0" lang="en-US" sz="1200" b="0" i="0" u="none" strike="noStrike" cap="none" normalizeH="0" baseline="0" dirty="0" err="1">
                <a:ln>
                  <a:noFill/>
                </a:ln>
                <a:solidFill>
                  <a:srgbClr val="000000"/>
                </a:solidFill>
                <a:effectLst/>
                <a:latin typeface="Comic Sans MS" pitchFamily="66" charset="0"/>
                <a:cs typeface="Arial" pitchFamily="34" charset="0"/>
              </a:rPr>
              <a:t>specialised</a:t>
            </a:r>
            <a:r>
              <a:rPr kumimoji="0" lang="en-US" sz="1200" b="0" i="0" u="none" strike="noStrike" cap="none" normalizeH="0" baseline="0" dirty="0">
                <a:ln>
                  <a:noFill/>
                </a:ln>
                <a:solidFill>
                  <a:srgbClr val="000000"/>
                </a:solidFill>
                <a:effectLst/>
                <a:latin typeface="Comic Sans MS" pitchFamily="66" charset="0"/>
                <a:cs typeface="Arial" pitchFamily="34" charset="0"/>
              </a:rPr>
              <a:t> and multidisciplinary approach to practice enriches project design and implementation . We pride in ourselves as  a one stop shop with in house consultants for Quantity Surveying, Civil Structural as well as Electro mechanical engineering</a:t>
            </a:r>
            <a:endParaRPr kumimoji="0" lang="en-US" sz="1200" b="0" i="0" u="none" strike="noStrike" cap="none" normalizeH="0" baseline="0" dirty="0">
              <a:ln>
                <a:noFill/>
              </a:ln>
              <a:solidFill>
                <a:schemeClr val="tx1"/>
              </a:solidFill>
              <a:effectLst/>
              <a:latin typeface="Comic Sans MS" pitchFamily="66"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Comic Sans MS" pitchFamily="66"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r>
              <a:rPr lang="en-US" sz="1200" b="1" dirty="0">
                <a:latin typeface="Comic Sans MS" pitchFamily="66" charset="0"/>
              </a:rPr>
              <a:t>Vision</a:t>
            </a:r>
            <a:endParaRPr lang="en-US" sz="1200" dirty="0">
              <a:latin typeface="Comic Sans MS" pitchFamily="66" charset="0"/>
            </a:endParaRPr>
          </a:p>
          <a:p>
            <a:r>
              <a:rPr lang="en-US" sz="1200" dirty="0">
                <a:latin typeface="Comic Sans MS" pitchFamily="66" charset="0"/>
              </a:rPr>
              <a:t>Our  vision is to provide innovative yet practical and applicable planning and design solutions.</a:t>
            </a:r>
          </a:p>
          <a:p>
            <a:endParaRPr lang="en-US" sz="1200" dirty="0">
              <a:latin typeface="Comic Sans MS" pitchFamily="66" charset="0"/>
            </a:endParaRPr>
          </a:p>
          <a:p>
            <a:r>
              <a:rPr lang="en-US" sz="1200" b="1" dirty="0">
                <a:latin typeface="Comic Sans MS" pitchFamily="66" charset="0"/>
              </a:rPr>
              <a:t>Mission Statement</a:t>
            </a:r>
            <a:endParaRPr lang="en-US" sz="1200" dirty="0">
              <a:latin typeface="Comic Sans MS" pitchFamily="66" charset="0"/>
            </a:endParaRPr>
          </a:p>
          <a:p>
            <a:r>
              <a:rPr lang="en-US" sz="1200" dirty="0">
                <a:latin typeface="Comic Sans MS" pitchFamily="66" charset="0"/>
              </a:rPr>
              <a:t>By creatively exploiting the available technology and knowledge, we strive to ensure every design solution is practical and applicable in the everyday situation. This is achieved through</a:t>
            </a:r>
          </a:p>
          <a:p>
            <a:pPr marL="403225"/>
            <a:r>
              <a:rPr lang="en-US" sz="1200" dirty="0">
                <a:latin typeface="Comic Sans MS" pitchFamily="66" charset="0"/>
              </a:rPr>
              <a:t>· Proper Harnessing of Information Technology</a:t>
            </a:r>
          </a:p>
          <a:p>
            <a:pPr marL="403225"/>
            <a:r>
              <a:rPr lang="en-US" sz="1200" dirty="0">
                <a:latin typeface="Comic Sans MS" pitchFamily="66" charset="0"/>
              </a:rPr>
              <a:t>· Learning from day to day activities and applying them accordingly</a:t>
            </a:r>
          </a:p>
          <a:p>
            <a:pPr marL="403225"/>
            <a:r>
              <a:rPr lang="en-US" sz="1200" dirty="0">
                <a:latin typeface="Comic Sans MS" pitchFamily="66" charset="0"/>
              </a:rPr>
              <a:t>· Interaction with and involvement of clients in the design process.</a:t>
            </a:r>
          </a:p>
          <a:p>
            <a:pPr marL="403225"/>
            <a:r>
              <a:rPr lang="en-US" sz="1200" dirty="0">
                <a:latin typeface="Comic Sans MS" pitchFamily="66" charset="0"/>
              </a:rPr>
              <a:t>· Meeting human needs through functional design solutions</a:t>
            </a:r>
          </a:p>
          <a:p>
            <a:endParaRPr lang="en-US" sz="1200" dirty="0">
              <a:latin typeface="Comic Sans MS" pitchFamily="66" charset="0"/>
            </a:endParaRPr>
          </a:p>
          <a:p>
            <a:endParaRPr lang="en-US" sz="1200" dirty="0">
              <a:latin typeface="Comic Sans MS" pitchFamily="66" charset="0"/>
            </a:endParaRPr>
          </a:p>
          <a:p>
            <a:r>
              <a:rPr lang="en-US" sz="1200" b="1" dirty="0">
                <a:latin typeface="Comic Sans MS" pitchFamily="66" charset="0"/>
              </a:rPr>
              <a:t>Project Scope</a:t>
            </a:r>
            <a:endParaRPr lang="en-US" sz="1200" dirty="0">
              <a:latin typeface="Comic Sans MS" pitchFamily="66" charset="0"/>
            </a:endParaRPr>
          </a:p>
          <a:p>
            <a:r>
              <a:rPr lang="en-US" sz="1200" dirty="0">
                <a:latin typeface="Comic Sans MS" pitchFamily="66" charset="0"/>
              </a:rPr>
              <a:t>We have undertaken various Architectural projects as a company and individual directors have also been involved in projects, which can be outlined as</a:t>
            </a:r>
          </a:p>
          <a:p>
            <a:pPr marL="403225"/>
            <a:r>
              <a:rPr lang="en-US" sz="1200" dirty="0">
                <a:latin typeface="Comic Sans MS" pitchFamily="66" charset="0"/>
              </a:rPr>
              <a:t>· Architectural Consultancy</a:t>
            </a:r>
          </a:p>
          <a:p>
            <a:pPr marL="403225"/>
            <a:r>
              <a:rPr lang="en-US" sz="1200" dirty="0">
                <a:latin typeface="Comic Sans MS" pitchFamily="66" charset="0"/>
              </a:rPr>
              <a:t>· Planning and design</a:t>
            </a:r>
          </a:p>
          <a:p>
            <a:pPr marL="403225"/>
            <a:r>
              <a:rPr lang="en-US" sz="1200" dirty="0">
                <a:latin typeface="Comic Sans MS" pitchFamily="66" charset="0"/>
              </a:rPr>
              <a:t>· Production drawings</a:t>
            </a:r>
          </a:p>
          <a:p>
            <a:pPr marL="403225"/>
            <a:r>
              <a:rPr lang="en-US" sz="1200" dirty="0">
                <a:latin typeface="Comic Sans MS" pitchFamily="66" charset="0"/>
              </a:rPr>
              <a:t>· Project supervision</a:t>
            </a:r>
          </a:p>
          <a:p>
            <a:pPr marL="403225"/>
            <a:r>
              <a:rPr lang="en-US" sz="1200" dirty="0">
                <a:latin typeface="Comic Sans MS" pitchFamily="66" charset="0"/>
              </a:rPr>
              <a:t>· Contract administration</a:t>
            </a:r>
          </a:p>
          <a:p>
            <a:pPr marL="403225"/>
            <a:r>
              <a:rPr lang="en-US" sz="1200" dirty="0">
                <a:latin typeface="Comic Sans MS" pitchFamily="66" charset="0"/>
              </a:rPr>
              <a:t>· Research and Feasibility studies and Project Reports</a:t>
            </a:r>
          </a:p>
          <a:p>
            <a:pPr marL="403225"/>
            <a:r>
              <a:rPr lang="en-US" sz="1200" dirty="0">
                <a:latin typeface="Comic Sans MS" pitchFamily="66" charset="0"/>
              </a:rPr>
              <a:t>· Environmental Impact assessment</a:t>
            </a:r>
          </a:p>
          <a:p>
            <a:pPr marL="403225"/>
            <a:r>
              <a:rPr lang="en-US" sz="1200" dirty="0">
                <a:latin typeface="Comic Sans MS" pitchFamily="66" charset="0"/>
              </a:rPr>
              <a:t>· Project management</a:t>
            </a:r>
          </a:p>
          <a:p>
            <a:pPr marL="403225"/>
            <a:r>
              <a:rPr lang="en-US" sz="1200" dirty="0">
                <a:latin typeface="Comic Sans MS" pitchFamily="66" charset="0"/>
              </a:rPr>
              <a:t>· Interior Design</a:t>
            </a:r>
          </a:p>
          <a:p>
            <a:pPr marL="403225"/>
            <a:r>
              <a:rPr lang="en-US" sz="1200" dirty="0">
                <a:latin typeface="Comic Sans MS" pitchFamily="66" charset="0"/>
              </a:rPr>
              <a:t>· Environmental Impact </a:t>
            </a:r>
            <a:r>
              <a:rPr lang="en-US" sz="1200" dirty="0" err="1">
                <a:latin typeface="Comic Sans MS" pitchFamily="66" charset="0"/>
              </a:rPr>
              <a:t>Assesment</a:t>
            </a:r>
            <a:r>
              <a:rPr lang="en-US" sz="1200" dirty="0">
                <a:latin typeface="Comic Sans MS" pitchFamily="66" charset="0"/>
              </a:rPr>
              <a:t> </a:t>
            </a:r>
          </a:p>
          <a:p>
            <a:endParaRPr lang="en-US" sz="1200" dirty="0">
              <a:latin typeface="Comic Sans MS" pitchFamily="66" charset="0"/>
            </a:endParaRPr>
          </a:p>
          <a:p>
            <a:r>
              <a:rPr lang="en-US" sz="1200" dirty="0">
                <a:latin typeface="Comic Sans MS" pitchFamily="66"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mic Sans MS" pitchFamily="66" charset="0"/>
                <a:cs typeface="Arial" pitchFamily="34" charset="0"/>
              </a:rPr>
              <a:t> </a:t>
            </a:r>
            <a:endParaRPr kumimoji="0" lang="en-US" sz="1200" b="0" i="0" u="none" strike="noStrike" cap="none" normalizeH="0" baseline="0" dirty="0">
              <a:ln>
                <a:noFill/>
              </a:ln>
              <a:solidFill>
                <a:schemeClr val="tx1"/>
              </a:solidFill>
              <a:effectLst/>
              <a:latin typeface="Comic Sans MS" pitchFamily="66"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F:\WORKS\doni church\2010\ACCamera_5.jpg"/>
          <p:cNvPicPr>
            <a:picLocks noChangeAspect="1" noChangeArrowheads="1"/>
          </p:cNvPicPr>
          <p:nvPr/>
        </p:nvPicPr>
        <p:blipFill>
          <a:blip r:embed="rId2" cstate="print"/>
          <a:srcRect l="20709" r="24470"/>
          <a:stretch>
            <a:fillRect/>
          </a:stretch>
        </p:blipFill>
        <p:spPr bwMode="auto">
          <a:xfrm>
            <a:off x="609600" y="1887058"/>
            <a:ext cx="3723688" cy="3988311"/>
          </a:xfrm>
          <a:prstGeom prst="rect">
            <a:avLst/>
          </a:prstGeom>
          <a:noFill/>
        </p:spPr>
      </p:pic>
      <p:sp>
        <p:nvSpPr>
          <p:cNvPr id="6" name="Rectangle 5"/>
          <p:cNvSpPr/>
          <p:nvPr/>
        </p:nvSpPr>
        <p:spPr>
          <a:xfrm>
            <a:off x="513008" y="1074716"/>
            <a:ext cx="6705600" cy="400110"/>
          </a:xfrm>
          <a:prstGeom prst="rect">
            <a:avLst/>
          </a:prstGeom>
        </p:spPr>
        <p:txBody>
          <a:bodyPr wrap="square">
            <a:spAutoFit/>
          </a:bodyPr>
          <a:lstStyle/>
          <a:p>
            <a:pPr algn="ctr"/>
            <a:r>
              <a:rPr lang="en-US" dirty="0">
                <a:latin typeface="Berlin Sans FB" pitchFamily="34" charset="0"/>
              </a:rPr>
              <a:t>SDA Church </a:t>
            </a:r>
            <a:r>
              <a:rPr lang="en-US" dirty="0" err="1">
                <a:latin typeface="Berlin Sans FB" pitchFamily="34" charset="0"/>
              </a:rPr>
              <a:t>Donholm</a:t>
            </a:r>
            <a:endParaRPr lang="en-US" dirty="0">
              <a:latin typeface="Berlin Sans FB" pitchFamily="34" charset="0"/>
            </a:endParaRPr>
          </a:p>
        </p:txBody>
      </p:sp>
      <p:sp>
        <p:nvSpPr>
          <p:cNvPr id="7" name="Rectangle 6"/>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8" name="Rectangle 7">
            <a:extLst>
              <a:ext uri="{FF2B5EF4-FFF2-40B4-BE49-F238E27FC236}">
                <a16:creationId xmlns:a16="http://schemas.microsoft.com/office/drawing/2014/main" id="{45B56E8A-B6A2-4F6B-B970-C10F7DD0A649}"/>
              </a:ext>
            </a:extLst>
          </p:cNvPr>
          <p:cNvSpPr/>
          <p:nvPr/>
        </p:nvSpPr>
        <p:spPr>
          <a:xfrm>
            <a:off x="3048000" y="200819"/>
            <a:ext cx="1535998" cy="461665"/>
          </a:xfrm>
          <a:prstGeom prst="rect">
            <a:avLst/>
          </a:prstGeom>
        </p:spPr>
        <p:txBody>
          <a:bodyPr wrap="none">
            <a:spAutoFit/>
          </a:bodyPr>
          <a:lstStyle/>
          <a:p>
            <a:r>
              <a:rPr lang="en-US" sz="2400" b="1" dirty="0">
                <a:latin typeface="Tekton Pro" pitchFamily="34" charset="0"/>
              </a:rPr>
              <a:t>RELIGIOUS</a:t>
            </a:r>
          </a:p>
        </p:txBody>
      </p:sp>
      <p:pic>
        <p:nvPicPr>
          <p:cNvPr id="4098" name="Picture 2" descr="C:\pics\samsung a50\2018-05-20 16.52.25 HDR.jpg"/>
          <p:cNvPicPr>
            <a:picLocks noChangeAspect="1" noChangeArrowheads="1"/>
          </p:cNvPicPr>
          <p:nvPr/>
        </p:nvPicPr>
        <p:blipFill>
          <a:blip r:embed="rId3" cstate="print"/>
          <a:srcRect/>
          <a:stretch>
            <a:fillRect/>
          </a:stretch>
        </p:blipFill>
        <p:spPr bwMode="auto">
          <a:xfrm rot="5400000">
            <a:off x="3837988" y="2402855"/>
            <a:ext cx="3962400" cy="2971800"/>
          </a:xfrm>
          <a:prstGeom prst="rect">
            <a:avLst/>
          </a:prstGeom>
          <a:noFill/>
        </p:spPr>
      </p:pic>
      <p:sp>
        <p:nvSpPr>
          <p:cNvPr id="3" name="TextBox 2">
            <a:extLst>
              <a:ext uri="{FF2B5EF4-FFF2-40B4-BE49-F238E27FC236}">
                <a16:creationId xmlns:a16="http://schemas.microsoft.com/office/drawing/2014/main" id="{9B11FFEB-9A83-01E4-03F7-318BB4412A9C}"/>
              </a:ext>
            </a:extLst>
          </p:cNvPr>
          <p:cNvSpPr txBox="1"/>
          <p:nvPr/>
        </p:nvSpPr>
        <p:spPr>
          <a:xfrm>
            <a:off x="741608" y="6222093"/>
            <a:ext cx="6248400" cy="1077218"/>
          </a:xfrm>
          <a:prstGeom prst="rect">
            <a:avLst/>
          </a:prstGeom>
          <a:noFill/>
        </p:spPr>
        <p:txBody>
          <a:bodyPr wrap="square" rtlCol="0">
            <a:spAutoFit/>
          </a:bodyPr>
          <a:lstStyle/>
          <a:p>
            <a:r>
              <a:rPr lang="en-US" sz="1600" dirty="0">
                <a:latin typeface="Berlin Sans FB" panose="020E0602020502020306" pitchFamily="34" charset="0"/>
              </a:rPr>
              <a:t>The </a:t>
            </a:r>
            <a:r>
              <a:rPr lang="en-US" sz="1600" dirty="0" err="1">
                <a:latin typeface="Berlin Sans FB" panose="020E0602020502020306" pitchFamily="34" charset="0"/>
              </a:rPr>
              <a:t>donholm</a:t>
            </a:r>
            <a:r>
              <a:rPr lang="en-US" sz="1600" dirty="0">
                <a:latin typeface="Berlin Sans FB" panose="020E0602020502020306" pitchFamily="34" charset="0"/>
              </a:rPr>
              <a:t> SDA Church was designed with a convenient ground level parking, Main church sitting on the first floor, unobstructed gallery seating on the second floor, Offices and all other necessary support spaces.</a:t>
            </a:r>
            <a:endParaRPr lang="en-GB" sz="1600" dirty="0">
              <a:latin typeface="Berlin Sans FB" panose="020E0602020502020306"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4087019"/>
            <a:ext cx="6248400" cy="400110"/>
          </a:xfrm>
          <a:prstGeom prst="rect">
            <a:avLst/>
          </a:prstGeom>
        </p:spPr>
        <p:txBody>
          <a:bodyPr wrap="square">
            <a:spAutoFit/>
          </a:bodyPr>
          <a:lstStyle/>
          <a:p>
            <a:pPr algn="ctr"/>
            <a:r>
              <a:rPr lang="en-US" dirty="0">
                <a:latin typeface="Berlin Sans FB" pitchFamily="34" charset="0"/>
              </a:rPr>
              <a:t>Project :    SDA Church </a:t>
            </a:r>
            <a:r>
              <a:rPr lang="en-US" dirty="0" err="1">
                <a:latin typeface="Berlin Sans FB" pitchFamily="34" charset="0"/>
              </a:rPr>
              <a:t>Sportsview</a:t>
            </a:r>
            <a:endParaRPr lang="en-US" dirty="0">
              <a:latin typeface="Berlin Sans FB" pitchFamily="34" charset="0"/>
            </a:endParaRPr>
          </a:p>
        </p:txBody>
      </p:sp>
      <p:sp>
        <p:nvSpPr>
          <p:cNvPr id="7" name="Rectangle 6"/>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8" name="Rectangle 7">
            <a:extLst>
              <a:ext uri="{FF2B5EF4-FFF2-40B4-BE49-F238E27FC236}">
                <a16:creationId xmlns:a16="http://schemas.microsoft.com/office/drawing/2014/main" id="{45B56E8A-B6A2-4F6B-B970-C10F7DD0A649}"/>
              </a:ext>
            </a:extLst>
          </p:cNvPr>
          <p:cNvSpPr/>
          <p:nvPr/>
        </p:nvSpPr>
        <p:spPr>
          <a:xfrm>
            <a:off x="3048000" y="200819"/>
            <a:ext cx="1535998" cy="461665"/>
          </a:xfrm>
          <a:prstGeom prst="rect">
            <a:avLst/>
          </a:prstGeom>
        </p:spPr>
        <p:txBody>
          <a:bodyPr wrap="none">
            <a:spAutoFit/>
          </a:bodyPr>
          <a:lstStyle/>
          <a:p>
            <a:r>
              <a:rPr lang="en-US" sz="2400" b="1" dirty="0">
                <a:latin typeface="Tekton Pro" pitchFamily="34" charset="0"/>
              </a:rPr>
              <a:t>RELIGIOUS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29619"/>
            <a:ext cx="6679442" cy="3757187"/>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2766" r="14894"/>
          <a:stretch/>
        </p:blipFill>
        <p:spPr>
          <a:xfrm>
            <a:off x="609599" y="6453497"/>
            <a:ext cx="3437665" cy="2673038"/>
          </a:xfrm>
          <a:prstGeom prst="rect">
            <a:avLst/>
          </a:prstGeom>
        </p:spPr>
      </p:pic>
      <p:sp>
        <p:nvSpPr>
          <p:cNvPr id="3" name="TextBox 2">
            <a:extLst>
              <a:ext uri="{FF2B5EF4-FFF2-40B4-BE49-F238E27FC236}">
                <a16:creationId xmlns:a16="http://schemas.microsoft.com/office/drawing/2014/main" id="{FCCC7EFD-144C-312E-E53C-1C591EA5A782}"/>
              </a:ext>
            </a:extLst>
          </p:cNvPr>
          <p:cNvSpPr txBox="1"/>
          <p:nvPr/>
        </p:nvSpPr>
        <p:spPr>
          <a:xfrm>
            <a:off x="4191000" y="5891551"/>
            <a:ext cx="2895600" cy="3293209"/>
          </a:xfrm>
          <a:prstGeom prst="rect">
            <a:avLst/>
          </a:prstGeom>
          <a:noFill/>
        </p:spPr>
        <p:txBody>
          <a:bodyPr wrap="square" rtlCol="0">
            <a:spAutoFit/>
          </a:bodyPr>
          <a:lstStyle/>
          <a:p>
            <a:r>
              <a:rPr lang="en-US" sz="1600" dirty="0">
                <a:latin typeface="Berlin Sans FB" panose="020E0602020502020306" pitchFamily="34" charset="0"/>
              </a:rPr>
              <a:t>Currently in construction stage as of April, 2024, this 700 seater house of worship was elegantly designed with a convenient ground level parking, Main church sitting on the first floor, unobstructed gallery seating on the second floor, Offices and convenient inclusive architecture elements such as the Mothers’ room, disabled toilet, baby changing room, children’s toilet among others.</a:t>
            </a:r>
            <a:endParaRPr lang="en-GB" sz="1600" dirty="0">
              <a:latin typeface="Berlin Sans FB" panose="020E0602020502020306" pitchFamily="34" charset="0"/>
            </a:endParaRPr>
          </a:p>
        </p:txBody>
      </p:sp>
      <p:sp>
        <p:nvSpPr>
          <p:cNvPr id="4" name="Rectangle 3">
            <a:extLst>
              <a:ext uri="{FF2B5EF4-FFF2-40B4-BE49-F238E27FC236}">
                <a16:creationId xmlns:a16="http://schemas.microsoft.com/office/drawing/2014/main" id="{4AE4F465-80E5-3E75-F27A-D66199390A99}"/>
              </a:ext>
            </a:extLst>
          </p:cNvPr>
          <p:cNvSpPr/>
          <p:nvPr/>
        </p:nvSpPr>
        <p:spPr>
          <a:xfrm>
            <a:off x="457200" y="1258780"/>
            <a:ext cx="6400800" cy="400110"/>
          </a:xfrm>
          <a:prstGeom prst="rect">
            <a:avLst/>
          </a:prstGeom>
        </p:spPr>
        <p:txBody>
          <a:bodyPr wrap="square">
            <a:spAutoFit/>
          </a:bodyPr>
          <a:lstStyle/>
          <a:p>
            <a:pPr algn="ctr"/>
            <a:r>
              <a:rPr lang="en-US" dirty="0">
                <a:latin typeface="Berlin Sans FB" pitchFamily="34" charset="0"/>
              </a:rPr>
              <a:t>Kasarani </a:t>
            </a:r>
            <a:r>
              <a:rPr lang="en-US" dirty="0" err="1">
                <a:latin typeface="Berlin Sans FB" pitchFamily="34" charset="0"/>
              </a:rPr>
              <a:t>Sportsview</a:t>
            </a:r>
            <a:r>
              <a:rPr lang="en-US" dirty="0">
                <a:latin typeface="Berlin Sans FB" pitchFamily="34" charset="0"/>
              </a:rPr>
              <a:t> SDA Church</a:t>
            </a:r>
          </a:p>
        </p:txBody>
      </p:sp>
    </p:spTree>
    <p:extLst>
      <p:ext uri="{BB962C8B-B14F-4D97-AF65-F5344CB8AC3E}">
        <p14:creationId xmlns:p14="http://schemas.microsoft.com/office/powerpoint/2010/main" val="304913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pic>
        <p:nvPicPr>
          <p:cNvPr id="1026" name="Picture 2" descr="C:\Robin\Acacia Park\View_2.png"/>
          <p:cNvPicPr>
            <a:picLocks noChangeAspect="1" noChangeArrowheads="1"/>
          </p:cNvPicPr>
          <p:nvPr/>
        </p:nvPicPr>
        <p:blipFill>
          <a:blip r:embed="rId2" cstate="print"/>
          <a:srcRect/>
          <a:stretch>
            <a:fillRect/>
          </a:stretch>
        </p:blipFill>
        <p:spPr bwMode="auto">
          <a:xfrm>
            <a:off x="685800" y="1039019"/>
            <a:ext cx="6400800" cy="3347618"/>
          </a:xfrm>
          <a:prstGeom prst="rect">
            <a:avLst/>
          </a:prstGeom>
          <a:noFill/>
        </p:spPr>
      </p:pic>
      <p:pic>
        <p:nvPicPr>
          <p:cNvPr id="1027" name="Picture 3" descr="C:\Robin\Renaissance PS\Images\ODiango.png"/>
          <p:cNvPicPr>
            <a:picLocks noChangeAspect="1" noChangeArrowheads="1"/>
          </p:cNvPicPr>
          <p:nvPr/>
        </p:nvPicPr>
        <p:blipFill>
          <a:blip r:embed="rId3" cstate="print"/>
          <a:srcRect/>
          <a:stretch>
            <a:fillRect/>
          </a:stretch>
        </p:blipFill>
        <p:spPr bwMode="auto">
          <a:xfrm>
            <a:off x="685800" y="4925219"/>
            <a:ext cx="6379536" cy="4114801"/>
          </a:xfrm>
          <a:prstGeom prst="rect">
            <a:avLst/>
          </a:prstGeom>
          <a:noFill/>
        </p:spPr>
      </p:pic>
      <p:sp>
        <p:nvSpPr>
          <p:cNvPr id="5" name="Rectangle 4">
            <a:extLst>
              <a:ext uri="{FF2B5EF4-FFF2-40B4-BE49-F238E27FC236}">
                <a16:creationId xmlns:a16="http://schemas.microsoft.com/office/drawing/2014/main" id="{40C46076-8DA1-43F5-BABB-559D18E59BA0}"/>
              </a:ext>
            </a:extLst>
          </p:cNvPr>
          <p:cNvSpPr/>
          <p:nvPr/>
        </p:nvSpPr>
        <p:spPr>
          <a:xfrm>
            <a:off x="762000" y="4468019"/>
            <a:ext cx="4114800" cy="338554"/>
          </a:xfrm>
          <a:prstGeom prst="rect">
            <a:avLst/>
          </a:prstGeom>
        </p:spPr>
        <p:txBody>
          <a:bodyPr wrap="square">
            <a:spAutoFit/>
          </a:bodyPr>
          <a:lstStyle/>
          <a:p>
            <a:r>
              <a:rPr lang="en-US" sz="1600" dirty="0">
                <a:latin typeface="Berlin Sans FB" pitchFamily="34" charset="0"/>
              </a:rPr>
              <a:t>8 no 4 bedroom town houses in </a:t>
            </a:r>
            <a:r>
              <a:rPr lang="en-US" sz="1600" dirty="0" err="1">
                <a:latin typeface="Berlin Sans FB" pitchFamily="34" charset="0"/>
              </a:rPr>
              <a:t>Rongai</a:t>
            </a:r>
            <a:endParaRPr lang="en-US" sz="1600" dirty="0">
              <a:latin typeface="Berlin Sans FB" pitchFamily="34" charset="0"/>
            </a:endParaRPr>
          </a:p>
        </p:txBody>
      </p:sp>
      <p:sp>
        <p:nvSpPr>
          <p:cNvPr id="6" name="Rectangle 5">
            <a:extLst>
              <a:ext uri="{FF2B5EF4-FFF2-40B4-BE49-F238E27FC236}">
                <a16:creationId xmlns:a16="http://schemas.microsoft.com/office/drawing/2014/main" id="{40C46076-8DA1-43F5-BABB-559D18E59BA0}"/>
              </a:ext>
            </a:extLst>
          </p:cNvPr>
          <p:cNvSpPr/>
          <p:nvPr/>
        </p:nvSpPr>
        <p:spPr>
          <a:xfrm>
            <a:off x="762000" y="9116219"/>
            <a:ext cx="4114800" cy="338554"/>
          </a:xfrm>
          <a:prstGeom prst="rect">
            <a:avLst/>
          </a:prstGeom>
        </p:spPr>
        <p:txBody>
          <a:bodyPr wrap="square">
            <a:spAutoFit/>
          </a:bodyPr>
          <a:lstStyle/>
          <a:p>
            <a:r>
              <a:rPr lang="en-US" sz="1600" dirty="0">
                <a:latin typeface="Berlin Sans FB" pitchFamily="34" charset="0"/>
              </a:rPr>
              <a:t>4 bedroom bungalow in </a:t>
            </a:r>
            <a:r>
              <a:rPr lang="en-US" sz="1600" dirty="0" err="1">
                <a:latin typeface="Berlin Sans FB" pitchFamily="34" charset="0"/>
              </a:rPr>
              <a:t>Siaya</a:t>
            </a:r>
            <a:endParaRPr lang="en-US" sz="1600" dirty="0">
              <a:latin typeface="Berlin Sans FB" pitchFamily="34" charset="0"/>
            </a:endParaRPr>
          </a:p>
        </p:txBody>
      </p:sp>
      <p:sp>
        <p:nvSpPr>
          <p:cNvPr id="7" name="TextBox 6"/>
          <p:cNvSpPr txBox="1"/>
          <p:nvPr/>
        </p:nvSpPr>
        <p:spPr>
          <a:xfrm>
            <a:off x="1371600" y="200819"/>
            <a:ext cx="2948243" cy="400110"/>
          </a:xfrm>
          <a:prstGeom prst="rect">
            <a:avLst/>
          </a:prstGeom>
          <a:noFill/>
        </p:spPr>
        <p:txBody>
          <a:bodyPr wrap="none" rtlCol="0">
            <a:spAutoFit/>
          </a:bodyPr>
          <a:lstStyle/>
          <a:p>
            <a:r>
              <a:rPr lang="en-US" dirty="0">
                <a:latin typeface="Berlin Sans FB" pitchFamily="34" charset="0"/>
              </a:rPr>
              <a:t>RESIDENTIAL  PROJECTS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a:extLst>
              <a:ext uri="{FF2B5EF4-FFF2-40B4-BE49-F238E27FC236}">
                <a16:creationId xmlns:a16="http://schemas.microsoft.com/office/drawing/2014/main" id="{2D64B043-5ADB-A3FF-15B1-663B351925EE}"/>
              </a:ext>
            </a:extLst>
          </p:cNvPr>
          <p:cNvSpPr/>
          <p:nvPr/>
        </p:nvSpPr>
        <p:spPr>
          <a:xfrm>
            <a:off x="685799" y="9240829"/>
            <a:ext cx="6303336" cy="338554"/>
          </a:xfrm>
          <a:prstGeom prst="rect">
            <a:avLst/>
          </a:prstGeom>
        </p:spPr>
        <p:txBody>
          <a:bodyPr wrap="square">
            <a:spAutoFit/>
          </a:bodyPr>
          <a:lstStyle/>
          <a:p>
            <a:r>
              <a:rPr lang="en-US" sz="1600" dirty="0">
                <a:latin typeface="Berlin Sans FB" pitchFamily="34" charset="0"/>
              </a:rPr>
              <a:t>Contemporary 5 bedroom all ensuite Mansion in </a:t>
            </a:r>
            <a:r>
              <a:rPr lang="en-US" sz="1600" dirty="0" err="1">
                <a:latin typeface="Berlin Sans FB" pitchFamily="34" charset="0"/>
              </a:rPr>
              <a:t>Kerarapon</a:t>
            </a:r>
            <a:endParaRPr lang="en-US" sz="1600" dirty="0">
              <a:latin typeface="Berlin Sans FB" pitchFamily="34" charset="0"/>
            </a:endParaRPr>
          </a:p>
        </p:txBody>
      </p:sp>
      <p:sp>
        <p:nvSpPr>
          <p:cNvPr id="4" name="TextBox 3">
            <a:extLst>
              <a:ext uri="{FF2B5EF4-FFF2-40B4-BE49-F238E27FC236}">
                <a16:creationId xmlns:a16="http://schemas.microsoft.com/office/drawing/2014/main" id="{C10469D3-B178-6DCB-9739-50DDDBD6B88E}"/>
              </a:ext>
            </a:extLst>
          </p:cNvPr>
          <p:cNvSpPr txBox="1"/>
          <p:nvPr/>
        </p:nvSpPr>
        <p:spPr>
          <a:xfrm>
            <a:off x="1371600" y="200819"/>
            <a:ext cx="3171061" cy="400110"/>
          </a:xfrm>
          <a:prstGeom prst="rect">
            <a:avLst/>
          </a:prstGeom>
          <a:noFill/>
        </p:spPr>
        <p:txBody>
          <a:bodyPr wrap="none" rtlCol="0">
            <a:spAutoFit/>
          </a:bodyPr>
          <a:lstStyle/>
          <a:p>
            <a:r>
              <a:rPr lang="en-US" dirty="0"/>
              <a:t>RESIDENTIAL</a:t>
            </a:r>
            <a:r>
              <a:rPr lang="en-US" dirty="0">
                <a:latin typeface="Berlin Sans FB" pitchFamily="34" charset="0"/>
              </a:rPr>
              <a:t>  PROJECTS </a:t>
            </a:r>
          </a:p>
        </p:txBody>
      </p:sp>
      <p:pic>
        <p:nvPicPr>
          <p:cNvPr id="8" name="Picture 7">
            <a:extLst>
              <a:ext uri="{FF2B5EF4-FFF2-40B4-BE49-F238E27FC236}">
                <a16:creationId xmlns:a16="http://schemas.microsoft.com/office/drawing/2014/main" id="{30878542-B319-DFF8-9EAC-5B353617BE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99" y="745132"/>
            <a:ext cx="6414953" cy="3608411"/>
          </a:xfrm>
          <a:prstGeom prst="rect">
            <a:avLst/>
          </a:prstGeom>
        </p:spPr>
      </p:pic>
      <p:pic>
        <p:nvPicPr>
          <p:cNvPr id="9" name="Picture 8">
            <a:extLst>
              <a:ext uri="{FF2B5EF4-FFF2-40B4-BE49-F238E27FC236}">
                <a16:creationId xmlns:a16="http://schemas.microsoft.com/office/drawing/2014/main" id="{ECCB50DC-DC2D-FE20-B0B4-366A1CD9D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9" y="4497746"/>
            <a:ext cx="3740219" cy="2103873"/>
          </a:xfrm>
          <a:prstGeom prst="rect">
            <a:avLst/>
          </a:prstGeom>
        </p:spPr>
      </p:pic>
      <p:pic>
        <p:nvPicPr>
          <p:cNvPr id="10" name="Picture 9">
            <a:extLst>
              <a:ext uri="{FF2B5EF4-FFF2-40B4-BE49-F238E27FC236}">
                <a16:creationId xmlns:a16="http://schemas.microsoft.com/office/drawing/2014/main" id="{9A334707-EAD3-204F-51E6-599A517AE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799" y="6663705"/>
            <a:ext cx="3736881" cy="2104331"/>
          </a:xfrm>
          <a:prstGeom prst="rect">
            <a:avLst/>
          </a:prstGeom>
        </p:spPr>
      </p:pic>
      <p:pic>
        <p:nvPicPr>
          <p:cNvPr id="11" name="Picture 10">
            <a:extLst>
              <a:ext uri="{FF2B5EF4-FFF2-40B4-BE49-F238E27FC236}">
                <a16:creationId xmlns:a16="http://schemas.microsoft.com/office/drawing/2014/main" id="{C566B53F-24A0-6844-5951-A946D55570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8879" y="4497746"/>
            <a:ext cx="2601873" cy="4620419"/>
          </a:xfrm>
          <a:prstGeom prst="rect">
            <a:avLst/>
          </a:prstGeom>
        </p:spPr>
      </p:pic>
    </p:spTree>
    <p:extLst>
      <p:ext uri="{BB962C8B-B14F-4D97-AF65-F5344CB8AC3E}">
        <p14:creationId xmlns:p14="http://schemas.microsoft.com/office/powerpoint/2010/main" val="3944647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4" name="TextBox 3">
            <a:extLst>
              <a:ext uri="{FF2B5EF4-FFF2-40B4-BE49-F238E27FC236}">
                <a16:creationId xmlns:a16="http://schemas.microsoft.com/office/drawing/2014/main" id="{C10469D3-B178-6DCB-9739-50DDDBD6B88E}"/>
              </a:ext>
            </a:extLst>
          </p:cNvPr>
          <p:cNvSpPr txBox="1"/>
          <p:nvPr/>
        </p:nvSpPr>
        <p:spPr>
          <a:xfrm>
            <a:off x="2072069" y="223838"/>
            <a:ext cx="3171061" cy="400110"/>
          </a:xfrm>
          <a:prstGeom prst="rect">
            <a:avLst/>
          </a:prstGeom>
          <a:noFill/>
        </p:spPr>
        <p:txBody>
          <a:bodyPr wrap="none" rtlCol="0">
            <a:spAutoFit/>
          </a:bodyPr>
          <a:lstStyle/>
          <a:p>
            <a:pPr algn="ctr"/>
            <a:r>
              <a:rPr lang="en-US" dirty="0"/>
              <a:t>RESIDENTIAL</a:t>
            </a:r>
            <a:r>
              <a:rPr lang="en-US" dirty="0">
                <a:latin typeface="Berlin Sans FB" pitchFamily="34" charset="0"/>
              </a:rPr>
              <a:t>  PROJECTS </a:t>
            </a:r>
          </a:p>
        </p:txBody>
      </p:sp>
      <p:sp>
        <p:nvSpPr>
          <p:cNvPr id="12" name="Rectangle 11">
            <a:extLst>
              <a:ext uri="{FF2B5EF4-FFF2-40B4-BE49-F238E27FC236}">
                <a16:creationId xmlns:a16="http://schemas.microsoft.com/office/drawing/2014/main" id="{3885EC06-85AA-41F5-F67E-8A21E1682371}"/>
              </a:ext>
            </a:extLst>
          </p:cNvPr>
          <p:cNvSpPr/>
          <p:nvPr/>
        </p:nvSpPr>
        <p:spPr>
          <a:xfrm>
            <a:off x="1772554" y="623948"/>
            <a:ext cx="4114800" cy="369332"/>
          </a:xfrm>
          <a:prstGeom prst="rect">
            <a:avLst/>
          </a:prstGeom>
        </p:spPr>
        <p:txBody>
          <a:bodyPr wrap="square">
            <a:spAutoFit/>
          </a:bodyPr>
          <a:lstStyle/>
          <a:p>
            <a:pPr algn="ctr"/>
            <a:r>
              <a:rPr lang="en-US" sz="1800" dirty="0">
                <a:latin typeface="Berlin Sans FB" pitchFamily="34" charset="0"/>
              </a:rPr>
              <a:t>Israel Apartments, Machakos	</a:t>
            </a:r>
          </a:p>
        </p:txBody>
      </p:sp>
      <p:pic>
        <p:nvPicPr>
          <p:cNvPr id="13" name="Picture 12">
            <a:extLst>
              <a:ext uri="{FF2B5EF4-FFF2-40B4-BE49-F238E27FC236}">
                <a16:creationId xmlns:a16="http://schemas.microsoft.com/office/drawing/2014/main" id="{F8A2B5D7-3DD0-A431-C721-3299D2882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09600" y="1058422"/>
            <a:ext cx="6450370" cy="3628333"/>
          </a:xfrm>
          <a:prstGeom prst="rect">
            <a:avLst/>
          </a:prstGeom>
        </p:spPr>
      </p:pic>
      <p:pic>
        <p:nvPicPr>
          <p:cNvPr id="14" name="Picture 13">
            <a:extLst>
              <a:ext uri="{FF2B5EF4-FFF2-40B4-BE49-F238E27FC236}">
                <a16:creationId xmlns:a16="http://schemas.microsoft.com/office/drawing/2014/main" id="{B776770C-9DEF-BF59-74E1-272CCBE2A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4936563"/>
            <a:ext cx="6440711" cy="3622900"/>
          </a:xfrm>
          <a:prstGeom prst="rect">
            <a:avLst/>
          </a:prstGeom>
        </p:spPr>
      </p:pic>
      <p:sp>
        <p:nvSpPr>
          <p:cNvPr id="15" name="TextBox 14">
            <a:extLst>
              <a:ext uri="{FF2B5EF4-FFF2-40B4-BE49-F238E27FC236}">
                <a16:creationId xmlns:a16="http://schemas.microsoft.com/office/drawing/2014/main" id="{84BF30AD-C695-F839-63AA-0212DB794D2A}"/>
              </a:ext>
            </a:extLst>
          </p:cNvPr>
          <p:cNvSpPr txBox="1"/>
          <p:nvPr/>
        </p:nvSpPr>
        <p:spPr>
          <a:xfrm>
            <a:off x="609600" y="8678422"/>
            <a:ext cx="6450370" cy="1077218"/>
          </a:xfrm>
          <a:prstGeom prst="rect">
            <a:avLst/>
          </a:prstGeom>
          <a:noFill/>
        </p:spPr>
        <p:txBody>
          <a:bodyPr wrap="square" rtlCol="0">
            <a:spAutoFit/>
          </a:bodyPr>
          <a:lstStyle/>
          <a:p>
            <a:r>
              <a:rPr lang="en-US" sz="1600" dirty="0">
                <a:latin typeface="Berlin Sans FB" panose="020E0602020502020306" pitchFamily="34" charset="0"/>
              </a:rPr>
              <a:t>This is a one and two bedroom apartments block in the heart of Machakos Town, tastefully designed to offer accommodation for the sprouting town’s middle class. It includes a basement parking, frontage commercial stores, residential units and a resident’s gym on the top floor.</a:t>
            </a:r>
            <a:endParaRPr lang="en-GB" sz="1600" dirty="0">
              <a:latin typeface="Berlin Sans FB" panose="020E0602020502020306" pitchFamily="34" charset="0"/>
            </a:endParaRPr>
          </a:p>
        </p:txBody>
      </p:sp>
    </p:spTree>
    <p:extLst>
      <p:ext uri="{BB962C8B-B14F-4D97-AF65-F5344CB8AC3E}">
        <p14:creationId xmlns:p14="http://schemas.microsoft.com/office/powerpoint/2010/main" val="405461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pic>
        <p:nvPicPr>
          <p:cNvPr id="3" name="Picture 3">
            <a:extLst>
              <a:ext uri="{FF2B5EF4-FFF2-40B4-BE49-F238E27FC236}">
                <a16:creationId xmlns:a16="http://schemas.microsoft.com/office/drawing/2014/main" id="{B1FF9DF5-24BC-D63F-ABC7-FF25A1344C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590282" y="252792"/>
            <a:ext cx="6521044" cy="3668086"/>
          </a:xfrm>
          <a:prstGeom prst="rect">
            <a:avLst/>
          </a:prstGeom>
          <a:noFill/>
        </p:spPr>
      </p:pic>
      <p:sp>
        <p:nvSpPr>
          <p:cNvPr id="5" name="Rectangle 4">
            <a:extLst>
              <a:ext uri="{FF2B5EF4-FFF2-40B4-BE49-F238E27FC236}">
                <a16:creationId xmlns:a16="http://schemas.microsoft.com/office/drawing/2014/main" id="{B8C24714-5E4F-2F5B-245D-8D06BDCB0349}"/>
              </a:ext>
            </a:extLst>
          </p:cNvPr>
          <p:cNvSpPr/>
          <p:nvPr/>
        </p:nvSpPr>
        <p:spPr>
          <a:xfrm>
            <a:off x="1066800" y="252792"/>
            <a:ext cx="5181600" cy="369332"/>
          </a:xfrm>
          <a:prstGeom prst="rect">
            <a:avLst/>
          </a:prstGeom>
        </p:spPr>
        <p:txBody>
          <a:bodyPr wrap="square">
            <a:spAutoFit/>
          </a:bodyPr>
          <a:lstStyle/>
          <a:p>
            <a:pPr algn="ctr"/>
            <a:r>
              <a:rPr lang="en-US" sz="1800" dirty="0">
                <a:latin typeface="Berlin Sans FB" pitchFamily="34" charset="0"/>
              </a:rPr>
              <a:t>4 bedroom bungalow in Siaya.</a:t>
            </a:r>
          </a:p>
        </p:txBody>
      </p:sp>
      <p:pic>
        <p:nvPicPr>
          <p:cNvPr id="7" name="Picture 6">
            <a:extLst>
              <a:ext uri="{FF2B5EF4-FFF2-40B4-BE49-F238E27FC236}">
                <a16:creationId xmlns:a16="http://schemas.microsoft.com/office/drawing/2014/main" id="{CFC1B7C7-779A-6FB3-4E4A-A64D04A17D1F}"/>
              </a:ext>
            </a:extLst>
          </p:cNvPr>
          <p:cNvPicPr>
            <a:picLocks noChangeAspect="1"/>
          </p:cNvPicPr>
          <p:nvPr/>
        </p:nvPicPr>
        <p:blipFill>
          <a:blip r:embed="rId3"/>
          <a:stretch>
            <a:fillRect/>
          </a:stretch>
        </p:blipFill>
        <p:spPr>
          <a:xfrm>
            <a:off x="609600" y="6040438"/>
            <a:ext cx="6527372" cy="4114800"/>
          </a:xfrm>
          <a:prstGeom prst="rect">
            <a:avLst/>
          </a:prstGeom>
        </p:spPr>
      </p:pic>
      <p:sp>
        <p:nvSpPr>
          <p:cNvPr id="8" name="TextBox 7">
            <a:extLst>
              <a:ext uri="{FF2B5EF4-FFF2-40B4-BE49-F238E27FC236}">
                <a16:creationId xmlns:a16="http://schemas.microsoft.com/office/drawing/2014/main" id="{F1E6D326-2EF6-3C42-7234-1F3DBC407668}"/>
              </a:ext>
            </a:extLst>
          </p:cNvPr>
          <p:cNvSpPr txBox="1"/>
          <p:nvPr/>
        </p:nvSpPr>
        <p:spPr>
          <a:xfrm>
            <a:off x="4724400" y="4154111"/>
            <a:ext cx="2386926" cy="2308324"/>
          </a:xfrm>
          <a:prstGeom prst="rect">
            <a:avLst/>
          </a:prstGeom>
          <a:noFill/>
        </p:spPr>
        <p:txBody>
          <a:bodyPr wrap="square" rtlCol="0">
            <a:spAutoFit/>
          </a:bodyPr>
          <a:lstStyle/>
          <a:p>
            <a:r>
              <a:rPr lang="en-US" sz="1600" dirty="0">
                <a:latin typeface="Berlin Sans FB" panose="020E0602020502020306" pitchFamily="34" charset="0"/>
              </a:rPr>
              <a:t>This residential unit in Siaya boast of 4 well designed bedrooms; two ensuite; two sharing; A visitors cloak room; semi open kitchen opening into the dining room; spacious and lounge and a characteristic entry porch.</a:t>
            </a:r>
            <a:endParaRPr lang="en-GB" sz="1600" dirty="0">
              <a:latin typeface="Berlin Sans FB" panose="020E0602020502020306" pitchFamily="34" charset="0"/>
            </a:endParaRPr>
          </a:p>
        </p:txBody>
      </p:sp>
      <p:pic>
        <p:nvPicPr>
          <p:cNvPr id="9" name="Picture 8">
            <a:extLst>
              <a:ext uri="{FF2B5EF4-FFF2-40B4-BE49-F238E27FC236}">
                <a16:creationId xmlns:a16="http://schemas.microsoft.com/office/drawing/2014/main" id="{1F5DCDA1-414C-565F-8B6F-4D11C38FC382}"/>
              </a:ext>
            </a:extLst>
          </p:cNvPr>
          <p:cNvPicPr>
            <a:picLocks noChangeAspect="1"/>
          </p:cNvPicPr>
          <p:nvPr/>
        </p:nvPicPr>
        <p:blipFill>
          <a:blip r:embed="rId4"/>
          <a:stretch>
            <a:fillRect/>
          </a:stretch>
        </p:blipFill>
        <p:spPr>
          <a:xfrm>
            <a:off x="609600" y="4041453"/>
            <a:ext cx="4017099" cy="2676392"/>
          </a:xfrm>
          <a:prstGeom prst="rect">
            <a:avLst/>
          </a:prstGeom>
        </p:spPr>
      </p:pic>
    </p:spTree>
    <p:extLst>
      <p:ext uri="{BB962C8B-B14F-4D97-AF65-F5344CB8AC3E}">
        <p14:creationId xmlns:p14="http://schemas.microsoft.com/office/powerpoint/2010/main" val="2799485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8" name="TextBox 7">
            <a:extLst>
              <a:ext uri="{FF2B5EF4-FFF2-40B4-BE49-F238E27FC236}">
                <a16:creationId xmlns:a16="http://schemas.microsoft.com/office/drawing/2014/main" id="{F1E6D326-2EF6-3C42-7234-1F3DBC407668}"/>
              </a:ext>
            </a:extLst>
          </p:cNvPr>
          <p:cNvSpPr txBox="1"/>
          <p:nvPr/>
        </p:nvSpPr>
        <p:spPr>
          <a:xfrm>
            <a:off x="3709624" y="8477581"/>
            <a:ext cx="3377526" cy="1569660"/>
          </a:xfrm>
          <a:prstGeom prst="rect">
            <a:avLst/>
          </a:prstGeom>
          <a:noFill/>
        </p:spPr>
        <p:txBody>
          <a:bodyPr wrap="square" rtlCol="0">
            <a:spAutoFit/>
          </a:bodyPr>
          <a:lstStyle/>
          <a:p>
            <a:r>
              <a:rPr lang="en-US" sz="1600" dirty="0">
                <a:latin typeface="Berlin Sans FB" panose="020E0602020502020306" pitchFamily="34" charset="0"/>
              </a:rPr>
              <a:t>This residential unit boasts of 5 bedrooms all ensuite; spacious double volume lounge, semi open </a:t>
            </a:r>
            <a:r>
              <a:rPr lang="en-US" sz="1600" dirty="0" err="1">
                <a:latin typeface="Berlin Sans FB" panose="020E0602020502020306" pitchFamily="34" charset="0"/>
              </a:rPr>
              <a:t>kichen</a:t>
            </a:r>
            <a:r>
              <a:rPr lang="en-US" sz="1600" dirty="0">
                <a:latin typeface="Berlin Sans FB" panose="020E0602020502020306" pitchFamily="34" charset="0"/>
              </a:rPr>
              <a:t> opening to the dining room, private gym on the top level among other eye catching elements.</a:t>
            </a:r>
            <a:endParaRPr lang="en-GB" sz="1600" dirty="0">
              <a:latin typeface="Berlin Sans FB" panose="020E0602020502020306" pitchFamily="34" charset="0"/>
            </a:endParaRPr>
          </a:p>
        </p:txBody>
      </p:sp>
      <p:pic>
        <p:nvPicPr>
          <p:cNvPr id="4" name="Picture 3">
            <a:extLst>
              <a:ext uri="{FF2B5EF4-FFF2-40B4-BE49-F238E27FC236}">
                <a16:creationId xmlns:a16="http://schemas.microsoft.com/office/drawing/2014/main" id="{FE9744CE-C1F1-0C9D-00F7-0F3A869F7496}"/>
              </a:ext>
            </a:extLst>
          </p:cNvPr>
          <p:cNvPicPr>
            <a:picLocks noChangeAspect="1"/>
          </p:cNvPicPr>
          <p:nvPr/>
        </p:nvPicPr>
        <p:blipFill>
          <a:blip r:embed="rId2"/>
          <a:stretch>
            <a:fillRect/>
          </a:stretch>
        </p:blipFill>
        <p:spPr>
          <a:xfrm>
            <a:off x="600635" y="12560"/>
            <a:ext cx="6705600" cy="5384609"/>
          </a:xfrm>
          <a:prstGeom prst="rect">
            <a:avLst/>
          </a:prstGeom>
        </p:spPr>
      </p:pic>
      <p:sp>
        <p:nvSpPr>
          <p:cNvPr id="5" name="Rectangle 4">
            <a:extLst>
              <a:ext uri="{FF2B5EF4-FFF2-40B4-BE49-F238E27FC236}">
                <a16:creationId xmlns:a16="http://schemas.microsoft.com/office/drawing/2014/main" id="{B8C24714-5E4F-2F5B-245D-8D06BDCB0349}"/>
              </a:ext>
            </a:extLst>
          </p:cNvPr>
          <p:cNvSpPr/>
          <p:nvPr/>
        </p:nvSpPr>
        <p:spPr>
          <a:xfrm>
            <a:off x="1362635" y="124619"/>
            <a:ext cx="5181600" cy="400110"/>
          </a:xfrm>
          <a:prstGeom prst="rect">
            <a:avLst/>
          </a:prstGeom>
        </p:spPr>
        <p:txBody>
          <a:bodyPr wrap="square">
            <a:spAutoFit/>
          </a:bodyPr>
          <a:lstStyle/>
          <a:p>
            <a:pPr algn="ctr"/>
            <a:r>
              <a:rPr lang="en-US" dirty="0" err="1">
                <a:latin typeface="Berlin Sans FB" pitchFamily="34" charset="0"/>
              </a:rPr>
              <a:t>Katani</a:t>
            </a:r>
            <a:r>
              <a:rPr lang="en-US" dirty="0">
                <a:latin typeface="Berlin Sans FB" pitchFamily="34" charset="0"/>
              </a:rPr>
              <a:t> 5 Bedroom </a:t>
            </a:r>
            <a:r>
              <a:rPr lang="en-US" dirty="0" err="1">
                <a:latin typeface="Berlin Sans FB" pitchFamily="34" charset="0"/>
              </a:rPr>
              <a:t>Maisonette</a:t>
            </a:r>
            <a:endParaRPr lang="en-US" dirty="0">
              <a:latin typeface="Berlin Sans FB" pitchFamily="34" charset="0"/>
            </a:endParaRPr>
          </a:p>
        </p:txBody>
      </p:sp>
      <p:pic>
        <p:nvPicPr>
          <p:cNvPr id="6" name="Picture 5">
            <a:extLst>
              <a:ext uri="{FF2B5EF4-FFF2-40B4-BE49-F238E27FC236}">
                <a16:creationId xmlns:a16="http://schemas.microsoft.com/office/drawing/2014/main" id="{FABDEDCC-358C-8AB3-1224-ED494E99D74B}"/>
              </a:ext>
            </a:extLst>
          </p:cNvPr>
          <p:cNvPicPr>
            <a:picLocks noChangeAspect="1"/>
          </p:cNvPicPr>
          <p:nvPr/>
        </p:nvPicPr>
        <p:blipFill>
          <a:blip r:embed="rId3"/>
          <a:stretch>
            <a:fillRect/>
          </a:stretch>
        </p:blipFill>
        <p:spPr>
          <a:xfrm>
            <a:off x="623047" y="5560084"/>
            <a:ext cx="3034553" cy="4554677"/>
          </a:xfrm>
          <a:prstGeom prst="rect">
            <a:avLst/>
          </a:prstGeom>
        </p:spPr>
      </p:pic>
      <p:pic>
        <p:nvPicPr>
          <p:cNvPr id="10" name="Picture 9">
            <a:extLst>
              <a:ext uri="{FF2B5EF4-FFF2-40B4-BE49-F238E27FC236}">
                <a16:creationId xmlns:a16="http://schemas.microsoft.com/office/drawing/2014/main" id="{C98B01C1-861D-5237-FD50-9E29E38FBA7F}"/>
              </a:ext>
            </a:extLst>
          </p:cNvPr>
          <p:cNvPicPr>
            <a:picLocks noChangeAspect="1"/>
          </p:cNvPicPr>
          <p:nvPr/>
        </p:nvPicPr>
        <p:blipFill>
          <a:blip r:embed="rId4"/>
          <a:stretch>
            <a:fillRect/>
          </a:stretch>
        </p:blipFill>
        <p:spPr>
          <a:xfrm>
            <a:off x="3953435" y="5535260"/>
            <a:ext cx="3133715" cy="2895600"/>
          </a:xfrm>
          <a:prstGeom prst="rect">
            <a:avLst/>
          </a:prstGeom>
        </p:spPr>
      </p:pic>
    </p:spTree>
    <p:extLst>
      <p:ext uri="{BB962C8B-B14F-4D97-AF65-F5344CB8AC3E}">
        <p14:creationId xmlns:p14="http://schemas.microsoft.com/office/powerpoint/2010/main" val="3959848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5" name="Rectangle 4">
            <a:extLst>
              <a:ext uri="{FF2B5EF4-FFF2-40B4-BE49-F238E27FC236}">
                <a16:creationId xmlns:a16="http://schemas.microsoft.com/office/drawing/2014/main" id="{B8C24714-5E4F-2F5B-245D-8D06BDCB0349}"/>
              </a:ext>
            </a:extLst>
          </p:cNvPr>
          <p:cNvSpPr/>
          <p:nvPr/>
        </p:nvSpPr>
        <p:spPr>
          <a:xfrm>
            <a:off x="1362635" y="124619"/>
            <a:ext cx="5181600" cy="400110"/>
          </a:xfrm>
          <a:prstGeom prst="rect">
            <a:avLst/>
          </a:prstGeom>
        </p:spPr>
        <p:txBody>
          <a:bodyPr wrap="square">
            <a:spAutoFit/>
          </a:bodyPr>
          <a:lstStyle/>
          <a:p>
            <a:pPr algn="ctr"/>
            <a:r>
              <a:rPr lang="en-US" dirty="0" err="1">
                <a:latin typeface="Berlin Sans FB" pitchFamily="34" charset="0"/>
              </a:rPr>
              <a:t>Syokimau</a:t>
            </a:r>
            <a:r>
              <a:rPr lang="en-US" dirty="0">
                <a:latin typeface="Berlin Sans FB" pitchFamily="34" charset="0"/>
              </a:rPr>
              <a:t> Apartments</a:t>
            </a:r>
          </a:p>
        </p:txBody>
      </p:sp>
      <p:pic>
        <p:nvPicPr>
          <p:cNvPr id="3" name="Picture 2">
            <a:extLst>
              <a:ext uri="{FF2B5EF4-FFF2-40B4-BE49-F238E27FC236}">
                <a16:creationId xmlns:a16="http://schemas.microsoft.com/office/drawing/2014/main" id="{EDE4B126-B3EA-5D1F-404E-664309C8863A}"/>
              </a:ext>
            </a:extLst>
          </p:cNvPr>
          <p:cNvPicPr>
            <a:picLocks noChangeAspect="1"/>
          </p:cNvPicPr>
          <p:nvPr/>
        </p:nvPicPr>
        <p:blipFill>
          <a:blip r:embed="rId2"/>
          <a:stretch>
            <a:fillRect/>
          </a:stretch>
        </p:blipFill>
        <p:spPr>
          <a:xfrm>
            <a:off x="609600" y="3994119"/>
            <a:ext cx="6683612" cy="6156949"/>
          </a:xfrm>
          <a:prstGeom prst="rect">
            <a:avLst/>
          </a:prstGeom>
        </p:spPr>
      </p:pic>
      <p:sp>
        <p:nvSpPr>
          <p:cNvPr id="7" name="TextBox 6">
            <a:extLst>
              <a:ext uri="{FF2B5EF4-FFF2-40B4-BE49-F238E27FC236}">
                <a16:creationId xmlns:a16="http://schemas.microsoft.com/office/drawing/2014/main" id="{081C66A9-DFC2-5F43-B24D-52BBE258D07B}"/>
              </a:ext>
            </a:extLst>
          </p:cNvPr>
          <p:cNvSpPr txBox="1"/>
          <p:nvPr/>
        </p:nvSpPr>
        <p:spPr>
          <a:xfrm>
            <a:off x="609600" y="3989949"/>
            <a:ext cx="5181600" cy="1323439"/>
          </a:xfrm>
          <a:prstGeom prst="rect">
            <a:avLst/>
          </a:prstGeom>
          <a:noFill/>
        </p:spPr>
        <p:txBody>
          <a:bodyPr wrap="square" rtlCol="0">
            <a:spAutoFit/>
          </a:bodyPr>
          <a:lstStyle/>
          <a:p>
            <a:r>
              <a:rPr lang="en-US" sz="1600" dirty="0">
                <a:latin typeface="Berlin Sans FB" panose="020E0602020502020306" pitchFamily="34" charset="0"/>
              </a:rPr>
              <a:t>These are two and three bedroom apartments in </a:t>
            </a:r>
            <a:r>
              <a:rPr lang="en-US" sz="1600" dirty="0" err="1">
                <a:latin typeface="Berlin Sans FB" panose="020E0602020502020306" pitchFamily="34" charset="0"/>
              </a:rPr>
              <a:t>Syokimau</a:t>
            </a:r>
            <a:r>
              <a:rPr lang="en-US" sz="1600" dirty="0">
                <a:latin typeface="Berlin Sans FB" panose="020E0602020502020306" pitchFamily="34" charset="0"/>
              </a:rPr>
              <a:t>, tastefully designed to offer accommodation for the sprouting town’s middle class. It includes ground floor parking, commercial scale lifts, residential units and a resident’s gym on the top floor.</a:t>
            </a:r>
            <a:endParaRPr lang="en-GB" sz="1600" dirty="0">
              <a:latin typeface="Berlin Sans FB" panose="020E0602020502020306" pitchFamily="34" charset="0"/>
            </a:endParaRPr>
          </a:p>
        </p:txBody>
      </p:sp>
      <p:pic>
        <p:nvPicPr>
          <p:cNvPr id="9" name="Picture 8">
            <a:extLst>
              <a:ext uri="{FF2B5EF4-FFF2-40B4-BE49-F238E27FC236}">
                <a16:creationId xmlns:a16="http://schemas.microsoft.com/office/drawing/2014/main" id="{302E7636-8AAC-73FE-4280-92DF40C46977}"/>
              </a:ext>
            </a:extLst>
          </p:cNvPr>
          <p:cNvPicPr>
            <a:picLocks noChangeAspect="1"/>
          </p:cNvPicPr>
          <p:nvPr/>
        </p:nvPicPr>
        <p:blipFill>
          <a:blip r:embed="rId3"/>
          <a:stretch>
            <a:fillRect/>
          </a:stretch>
        </p:blipFill>
        <p:spPr>
          <a:xfrm>
            <a:off x="992485" y="574020"/>
            <a:ext cx="2590800" cy="3338979"/>
          </a:xfrm>
          <a:prstGeom prst="rect">
            <a:avLst/>
          </a:prstGeom>
        </p:spPr>
      </p:pic>
      <p:pic>
        <p:nvPicPr>
          <p:cNvPr id="11" name="Picture 10">
            <a:extLst>
              <a:ext uri="{FF2B5EF4-FFF2-40B4-BE49-F238E27FC236}">
                <a16:creationId xmlns:a16="http://schemas.microsoft.com/office/drawing/2014/main" id="{F6F1B3F7-5F88-7F43-8BEE-58B8AC212CE4}"/>
              </a:ext>
            </a:extLst>
          </p:cNvPr>
          <p:cNvPicPr>
            <a:picLocks noChangeAspect="1"/>
          </p:cNvPicPr>
          <p:nvPr/>
        </p:nvPicPr>
        <p:blipFill>
          <a:blip r:embed="rId4"/>
          <a:stretch>
            <a:fillRect/>
          </a:stretch>
        </p:blipFill>
        <p:spPr>
          <a:xfrm>
            <a:off x="3808115" y="598674"/>
            <a:ext cx="2514600" cy="3352800"/>
          </a:xfrm>
          <a:prstGeom prst="rect">
            <a:avLst/>
          </a:prstGeom>
        </p:spPr>
      </p:pic>
    </p:spTree>
    <p:extLst>
      <p:ext uri="{BB962C8B-B14F-4D97-AF65-F5344CB8AC3E}">
        <p14:creationId xmlns:p14="http://schemas.microsoft.com/office/powerpoint/2010/main" val="340807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8911-DCF9-4B44-AFEE-6A2C90BE2010}"/>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4" name="Rectangle 3">
            <a:extLst>
              <a:ext uri="{FF2B5EF4-FFF2-40B4-BE49-F238E27FC236}">
                <a16:creationId xmlns:a16="http://schemas.microsoft.com/office/drawing/2014/main" id="{40C46076-8DA1-43F5-BABB-559D18E59BA0}"/>
              </a:ext>
            </a:extLst>
          </p:cNvPr>
          <p:cNvSpPr/>
          <p:nvPr/>
        </p:nvSpPr>
        <p:spPr>
          <a:xfrm>
            <a:off x="762000" y="2563019"/>
            <a:ext cx="3200400" cy="338554"/>
          </a:xfrm>
          <a:prstGeom prst="rect">
            <a:avLst/>
          </a:prstGeom>
        </p:spPr>
        <p:txBody>
          <a:bodyPr wrap="square">
            <a:spAutoFit/>
          </a:bodyPr>
          <a:lstStyle/>
          <a:p>
            <a:r>
              <a:rPr lang="en-US" sz="1600" dirty="0">
                <a:latin typeface="Berlin Sans FB" pitchFamily="34" charset="0"/>
              </a:rPr>
              <a:t>4 bedroom residence in </a:t>
            </a:r>
            <a:r>
              <a:rPr lang="en-US" sz="1600" dirty="0" err="1">
                <a:latin typeface="Berlin Sans FB" pitchFamily="34" charset="0"/>
              </a:rPr>
              <a:t>Kiambu</a:t>
            </a:r>
            <a:r>
              <a:rPr lang="en-US" sz="1600" dirty="0">
                <a:latin typeface="Berlin Sans FB" pitchFamily="34" charset="0"/>
              </a:rPr>
              <a:t>.</a:t>
            </a:r>
          </a:p>
        </p:txBody>
      </p:sp>
      <p:pic>
        <p:nvPicPr>
          <p:cNvPr id="6" name="Picture 5">
            <a:extLst>
              <a:ext uri="{FF2B5EF4-FFF2-40B4-BE49-F238E27FC236}">
                <a16:creationId xmlns:a16="http://schemas.microsoft.com/office/drawing/2014/main" id="{A5345B7C-93C7-4D23-8B55-BA264308E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200" y="734219"/>
            <a:ext cx="3098800" cy="1828800"/>
          </a:xfrm>
          <a:prstGeom prst="rect">
            <a:avLst/>
          </a:prstGeom>
        </p:spPr>
      </p:pic>
      <p:pic>
        <p:nvPicPr>
          <p:cNvPr id="8" name="Picture 7">
            <a:extLst>
              <a:ext uri="{FF2B5EF4-FFF2-40B4-BE49-F238E27FC236}">
                <a16:creationId xmlns:a16="http://schemas.microsoft.com/office/drawing/2014/main" id="{EF28F1D4-2C51-48A0-84E4-C99FB0375A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1600" y="734219"/>
            <a:ext cx="3251200" cy="1828800"/>
          </a:xfrm>
          <a:prstGeom prst="rect">
            <a:avLst/>
          </a:prstGeom>
        </p:spPr>
      </p:pic>
      <p:sp>
        <p:nvSpPr>
          <p:cNvPr id="9" name="Rectangle 8">
            <a:extLst>
              <a:ext uri="{FF2B5EF4-FFF2-40B4-BE49-F238E27FC236}">
                <a16:creationId xmlns:a16="http://schemas.microsoft.com/office/drawing/2014/main" id="{40C46076-8DA1-43F5-BABB-559D18E59BA0}"/>
              </a:ext>
            </a:extLst>
          </p:cNvPr>
          <p:cNvSpPr/>
          <p:nvPr/>
        </p:nvSpPr>
        <p:spPr>
          <a:xfrm>
            <a:off x="762000" y="5763419"/>
            <a:ext cx="3200400" cy="338554"/>
          </a:xfrm>
          <a:prstGeom prst="rect">
            <a:avLst/>
          </a:prstGeom>
        </p:spPr>
        <p:txBody>
          <a:bodyPr wrap="square">
            <a:spAutoFit/>
          </a:bodyPr>
          <a:lstStyle/>
          <a:p>
            <a:r>
              <a:rPr lang="en-US" sz="1600" dirty="0">
                <a:latin typeface="Berlin Sans FB" pitchFamily="34" charset="0"/>
              </a:rPr>
              <a:t>Apartment complex in </a:t>
            </a:r>
            <a:r>
              <a:rPr lang="en-US" sz="1600" dirty="0" err="1">
                <a:latin typeface="Berlin Sans FB" pitchFamily="34" charset="0"/>
              </a:rPr>
              <a:t>Embu</a:t>
            </a:r>
            <a:endParaRPr lang="en-US" sz="1600" dirty="0">
              <a:latin typeface="Berlin Sans FB" pitchFamily="34" charset="0"/>
            </a:endParaRPr>
          </a:p>
        </p:txBody>
      </p:sp>
      <p:pic>
        <p:nvPicPr>
          <p:cNvPr id="3074" name="Picture 2" descr="C:\pics\muratha\IMG-20160709-WA0013.jpg"/>
          <p:cNvPicPr>
            <a:picLocks noChangeAspect="1" noChangeArrowheads="1"/>
          </p:cNvPicPr>
          <p:nvPr/>
        </p:nvPicPr>
        <p:blipFill>
          <a:blip r:embed="rId4" cstate="print"/>
          <a:srcRect/>
          <a:stretch>
            <a:fillRect/>
          </a:stretch>
        </p:blipFill>
        <p:spPr bwMode="auto">
          <a:xfrm>
            <a:off x="762000" y="3325019"/>
            <a:ext cx="3140876" cy="2362200"/>
          </a:xfrm>
          <a:prstGeom prst="rect">
            <a:avLst/>
          </a:prstGeom>
          <a:noFill/>
        </p:spPr>
      </p:pic>
      <p:pic>
        <p:nvPicPr>
          <p:cNvPr id="3075" name="Picture 3" descr="C:\Robin\MURATHA\FINAL RENDERS\OVERVIEW.jpg"/>
          <p:cNvPicPr>
            <a:picLocks noChangeAspect="1" noChangeArrowheads="1"/>
          </p:cNvPicPr>
          <p:nvPr/>
        </p:nvPicPr>
        <p:blipFill>
          <a:blip r:embed="rId5" cstate="print"/>
          <a:srcRect/>
          <a:stretch>
            <a:fillRect/>
          </a:stretch>
        </p:blipFill>
        <p:spPr bwMode="auto">
          <a:xfrm>
            <a:off x="4038600" y="3325019"/>
            <a:ext cx="3124200" cy="2343150"/>
          </a:xfrm>
          <a:prstGeom prst="rect">
            <a:avLst/>
          </a:prstGeom>
          <a:noFill/>
        </p:spPr>
      </p:pic>
      <p:sp>
        <p:nvSpPr>
          <p:cNvPr id="13" name="Rectangle 12">
            <a:extLst>
              <a:ext uri="{FF2B5EF4-FFF2-40B4-BE49-F238E27FC236}">
                <a16:creationId xmlns:a16="http://schemas.microsoft.com/office/drawing/2014/main" id="{40C46076-8DA1-43F5-BABB-559D18E59BA0}"/>
              </a:ext>
            </a:extLst>
          </p:cNvPr>
          <p:cNvSpPr/>
          <p:nvPr/>
        </p:nvSpPr>
        <p:spPr>
          <a:xfrm>
            <a:off x="1524000" y="9573419"/>
            <a:ext cx="3200400" cy="338554"/>
          </a:xfrm>
          <a:prstGeom prst="rect">
            <a:avLst/>
          </a:prstGeom>
        </p:spPr>
        <p:txBody>
          <a:bodyPr wrap="square">
            <a:spAutoFit/>
          </a:bodyPr>
          <a:lstStyle/>
          <a:p>
            <a:r>
              <a:rPr lang="en-US" sz="1600" dirty="0">
                <a:latin typeface="Berlin Sans FB" pitchFamily="34" charset="0"/>
              </a:rPr>
              <a:t>Modern 5 bedroom house in </a:t>
            </a:r>
            <a:r>
              <a:rPr lang="en-US" sz="1600" dirty="0" err="1">
                <a:latin typeface="Berlin Sans FB" pitchFamily="34" charset="0"/>
              </a:rPr>
              <a:t>katani</a:t>
            </a:r>
            <a:endParaRPr lang="en-US" sz="1600" dirty="0">
              <a:latin typeface="Berlin Sans FB" pitchFamily="34" charset="0"/>
            </a:endParaRPr>
          </a:p>
        </p:txBody>
      </p:sp>
      <p:pic>
        <p:nvPicPr>
          <p:cNvPr id="1026" name="Picture 2" descr="C:\Users\Admin\Dropbox\Works\Renaissance PS\okoya hse.jpeg"/>
          <p:cNvPicPr>
            <a:picLocks noChangeAspect="1" noChangeArrowheads="1"/>
          </p:cNvPicPr>
          <p:nvPr/>
        </p:nvPicPr>
        <p:blipFill>
          <a:blip r:embed="rId6" cstate="print"/>
          <a:srcRect l="12834" r="8245" b="11012"/>
          <a:stretch>
            <a:fillRect/>
          </a:stretch>
        </p:blipFill>
        <p:spPr bwMode="auto">
          <a:xfrm>
            <a:off x="1219200" y="6269182"/>
            <a:ext cx="5105400" cy="3380437"/>
          </a:xfrm>
          <a:prstGeom prst="rect">
            <a:avLst/>
          </a:prstGeom>
          <a:noFill/>
        </p:spPr>
      </p:pic>
    </p:spTree>
    <p:extLst>
      <p:ext uri="{BB962C8B-B14F-4D97-AF65-F5344CB8AC3E}">
        <p14:creationId xmlns:p14="http://schemas.microsoft.com/office/powerpoint/2010/main" val="134288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pic>
        <p:nvPicPr>
          <p:cNvPr id="6" name="Picture 5" descr="D:\Pj\Attic House Manguro\1.jpg"/>
          <p:cNvPicPr>
            <a:picLocks noChangeAspect="1" noChangeArrowheads="1"/>
          </p:cNvPicPr>
          <p:nvPr/>
        </p:nvPicPr>
        <p:blipFill>
          <a:blip r:embed="rId2" cstate="print"/>
          <a:srcRect/>
          <a:stretch>
            <a:fillRect/>
          </a:stretch>
        </p:blipFill>
        <p:spPr bwMode="auto">
          <a:xfrm>
            <a:off x="4259194" y="1258763"/>
            <a:ext cx="2438126" cy="1828800"/>
          </a:xfrm>
          <a:prstGeom prst="rect">
            <a:avLst/>
          </a:prstGeom>
          <a:noFill/>
        </p:spPr>
      </p:pic>
      <p:sp>
        <p:nvSpPr>
          <p:cNvPr id="7" name="Rectangle 6"/>
          <p:cNvSpPr/>
          <p:nvPr/>
        </p:nvSpPr>
        <p:spPr>
          <a:xfrm>
            <a:off x="3981450" y="3282677"/>
            <a:ext cx="3124200" cy="338554"/>
          </a:xfrm>
          <a:prstGeom prst="rect">
            <a:avLst/>
          </a:prstGeom>
        </p:spPr>
        <p:txBody>
          <a:bodyPr wrap="square">
            <a:spAutoFit/>
          </a:bodyPr>
          <a:lstStyle/>
          <a:p>
            <a:r>
              <a:rPr lang="en-US" sz="1600" dirty="0">
                <a:latin typeface="Berlin Sans FB" pitchFamily="34" charset="0"/>
              </a:rPr>
              <a:t>Proposed Attic House, Rongai </a:t>
            </a:r>
          </a:p>
        </p:txBody>
      </p:sp>
      <p:sp>
        <p:nvSpPr>
          <p:cNvPr id="14" name="Rectangle 13"/>
          <p:cNvSpPr/>
          <p:nvPr/>
        </p:nvSpPr>
        <p:spPr>
          <a:xfrm>
            <a:off x="704850" y="3245855"/>
            <a:ext cx="3200400" cy="338554"/>
          </a:xfrm>
          <a:prstGeom prst="rect">
            <a:avLst/>
          </a:prstGeom>
        </p:spPr>
        <p:txBody>
          <a:bodyPr wrap="square">
            <a:spAutoFit/>
          </a:bodyPr>
          <a:lstStyle/>
          <a:p>
            <a:r>
              <a:rPr lang="en-US" sz="1600" dirty="0">
                <a:latin typeface="Berlin Sans FB" pitchFamily="34" charset="0"/>
              </a:rPr>
              <a:t>Residential House , Karen, Nairobi .</a:t>
            </a:r>
          </a:p>
        </p:txBody>
      </p:sp>
      <p:pic>
        <p:nvPicPr>
          <p:cNvPr id="1026" name="Picture 2" descr="C:\Robin\Muratha cottage\12931011_10157285582980355_5068651691446333752_n.jpg"/>
          <p:cNvPicPr>
            <a:picLocks noChangeAspect="1" noChangeArrowheads="1"/>
          </p:cNvPicPr>
          <p:nvPr/>
        </p:nvPicPr>
        <p:blipFill>
          <a:blip r:embed="rId3" cstate="print"/>
          <a:srcRect l="17603" r="22639" b="32021"/>
          <a:stretch>
            <a:fillRect/>
          </a:stretch>
        </p:blipFill>
        <p:spPr bwMode="auto">
          <a:xfrm>
            <a:off x="693071" y="1258763"/>
            <a:ext cx="3113066" cy="1828800"/>
          </a:xfrm>
          <a:prstGeom prst="rect">
            <a:avLst/>
          </a:prstGeom>
          <a:noFill/>
        </p:spPr>
      </p:pic>
      <p:sp>
        <p:nvSpPr>
          <p:cNvPr id="8" name="Rectangle 7">
            <a:extLst>
              <a:ext uri="{FF2B5EF4-FFF2-40B4-BE49-F238E27FC236}">
                <a16:creationId xmlns:a16="http://schemas.microsoft.com/office/drawing/2014/main" id="{52CA79CA-EE6D-407C-8744-076F2B21D996}"/>
              </a:ext>
            </a:extLst>
          </p:cNvPr>
          <p:cNvSpPr/>
          <p:nvPr/>
        </p:nvSpPr>
        <p:spPr>
          <a:xfrm>
            <a:off x="685800" y="8963819"/>
            <a:ext cx="3200400" cy="338554"/>
          </a:xfrm>
          <a:prstGeom prst="rect">
            <a:avLst/>
          </a:prstGeom>
        </p:spPr>
        <p:txBody>
          <a:bodyPr wrap="square">
            <a:spAutoFit/>
          </a:bodyPr>
          <a:lstStyle/>
          <a:p>
            <a:r>
              <a:rPr lang="en-US" sz="1600" dirty="0">
                <a:latin typeface="Berlin Sans FB" pitchFamily="34" charset="0"/>
              </a:rPr>
              <a:t>Residential Apartments, Machakos.</a:t>
            </a:r>
          </a:p>
        </p:txBody>
      </p:sp>
      <p:sp>
        <p:nvSpPr>
          <p:cNvPr id="9" name="Rectangle 8">
            <a:extLst>
              <a:ext uri="{FF2B5EF4-FFF2-40B4-BE49-F238E27FC236}">
                <a16:creationId xmlns:a16="http://schemas.microsoft.com/office/drawing/2014/main" id="{02363AB4-52DB-4F65-8F92-27463C46176C}"/>
              </a:ext>
            </a:extLst>
          </p:cNvPr>
          <p:cNvSpPr/>
          <p:nvPr/>
        </p:nvSpPr>
        <p:spPr>
          <a:xfrm>
            <a:off x="4000500" y="8896475"/>
            <a:ext cx="3200400" cy="584775"/>
          </a:xfrm>
          <a:prstGeom prst="rect">
            <a:avLst/>
          </a:prstGeom>
        </p:spPr>
        <p:txBody>
          <a:bodyPr wrap="square">
            <a:spAutoFit/>
          </a:bodyPr>
          <a:lstStyle/>
          <a:p>
            <a:r>
              <a:rPr lang="en-US" sz="1600" dirty="0">
                <a:latin typeface="Berlin Sans FB" pitchFamily="34" charset="0"/>
              </a:rPr>
              <a:t>Residential apartments in </a:t>
            </a:r>
            <a:r>
              <a:rPr lang="en-US" sz="1600" dirty="0" err="1">
                <a:latin typeface="Berlin Sans FB" pitchFamily="34" charset="0"/>
              </a:rPr>
              <a:t>Homabay</a:t>
            </a:r>
            <a:r>
              <a:rPr lang="en-US" sz="1600" dirty="0">
                <a:latin typeface="Berlin Sans FB" pitchFamily="34" charset="0"/>
              </a:rPr>
              <a:t>.</a:t>
            </a:r>
          </a:p>
        </p:txBody>
      </p:sp>
      <p:sp>
        <p:nvSpPr>
          <p:cNvPr id="10" name="Rectangle 9">
            <a:extLst>
              <a:ext uri="{FF2B5EF4-FFF2-40B4-BE49-F238E27FC236}">
                <a16:creationId xmlns:a16="http://schemas.microsoft.com/office/drawing/2014/main" id="{BAE653AF-05AB-4120-8F45-75F9E22924BE}"/>
              </a:ext>
            </a:extLst>
          </p:cNvPr>
          <p:cNvSpPr/>
          <p:nvPr/>
        </p:nvSpPr>
        <p:spPr>
          <a:xfrm>
            <a:off x="704850" y="5936644"/>
            <a:ext cx="3200400" cy="338554"/>
          </a:xfrm>
          <a:prstGeom prst="rect">
            <a:avLst/>
          </a:prstGeom>
        </p:spPr>
        <p:txBody>
          <a:bodyPr wrap="square">
            <a:spAutoFit/>
          </a:bodyPr>
          <a:lstStyle/>
          <a:p>
            <a:r>
              <a:rPr lang="en-US" sz="1600" dirty="0">
                <a:latin typeface="Berlin Sans FB" pitchFamily="34" charset="0"/>
              </a:rPr>
              <a:t>4 bedroom residence in </a:t>
            </a:r>
            <a:r>
              <a:rPr lang="en-US" sz="1600" dirty="0" err="1">
                <a:latin typeface="Berlin Sans FB" pitchFamily="34" charset="0"/>
              </a:rPr>
              <a:t>Siaya</a:t>
            </a:r>
            <a:r>
              <a:rPr lang="en-US" sz="1600" dirty="0">
                <a:latin typeface="Berlin Sans FB" pitchFamily="34" charset="0"/>
              </a:rPr>
              <a:t>.</a:t>
            </a:r>
          </a:p>
        </p:txBody>
      </p:sp>
      <p:sp>
        <p:nvSpPr>
          <p:cNvPr id="11" name="Rectangle 10">
            <a:extLst>
              <a:ext uri="{FF2B5EF4-FFF2-40B4-BE49-F238E27FC236}">
                <a16:creationId xmlns:a16="http://schemas.microsoft.com/office/drawing/2014/main" id="{D7498A93-75CE-4A86-8B35-6C1277D3F78E}"/>
              </a:ext>
            </a:extLst>
          </p:cNvPr>
          <p:cNvSpPr/>
          <p:nvPr/>
        </p:nvSpPr>
        <p:spPr>
          <a:xfrm>
            <a:off x="3962400" y="5896240"/>
            <a:ext cx="3200400" cy="338554"/>
          </a:xfrm>
          <a:prstGeom prst="rect">
            <a:avLst/>
          </a:prstGeom>
        </p:spPr>
        <p:txBody>
          <a:bodyPr wrap="square">
            <a:spAutoFit/>
          </a:bodyPr>
          <a:lstStyle/>
          <a:p>
            <a:r>
              <a:rPr lang="en-US" sz="1600" dirty="0">
                <a:latin typeface="Berlin Sans FB" pitchFamily="34" charset="0"/>
              </a:rPr>
              <a:t>4 bedroom residence in </a:t>
            </a:r>
            <a:r>
              <a:rPr lang="en-US" sz="1600" dirty="0" err="1">
                <a:latin typeface="Berlin Sans FB" pitchFamily="34" charset="0"/>
              </a:rPr>
              <a:t>Kiambu</a:t>
            </a:r>
            <a:r>
              <a:rPr lang="en-US" sz="1600" dirty="0">
                <a:latin typeface="Berlin Sans FB" pitchFamily="34" charset="0"/>
              </a:rPr>
              <a:t>.</a:t>
            </a:r>
          </a:p>
        </p:txBody>
      </p:sp>
      <p:pic>
        <p:nvPicPr>
          <p:cNvPr id="13" name="Picture 12">
            <a:extLst>
              <a:ext uri="{FF2B5EF4-FFF2-40B4-BE49-F238E27FC236}">
                <a16:creationId xmlns:a16="http://schemas.microsoft.com/office/drawing/2014/main" id="{EA6D2ABF-437D-4887-8B37-1802B5FEA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0961" y="4037152"/>
            <a:ext cx="3063277" cy="1828800"/>
          </a:xfrm>
          <a:prstGeom prst="rect">
            <a:avLst/>
          </a:prstGeom>
        </p:spPr>
      </p:pic>
      <p:pic>
        <p:nvPicPr>
          <p:cNvPr id="18" name="Picture 17">
            <a:extLst>
              <a:ext uri="{FF2B5EF4-FFF2-40B4-BE49-F238E27FC236}">
                <a16:creationId xmlns:a16="http://schemas.microsoft.com/office/drawing/2014/main" id="{6303539F-90F2-4EB3-8CE5-A503AE7779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450" y="7034827"/>
            <a:ext cx="3113066" cy="1828800"/>
          </a:xfrm>
          <a:prstGeom prst="rect">
            <a:avLst/>
          </a:prstGeom>
        </p:spPr>
      </p:pic>
      <p:pic>
        <p:nvPicPr>
          <p:cNvPr id="20" name="Picture 19">
            <a:extLst>
              <a:ext uri="{FF2B5EF4-FFF2-40B4-BE49-F238E27FC236}">
                <a16:creationId xmlns:a16="http://schemas.microsoft.com/office/drawing/2014/main" id="{7B468696-4F77-4BB1-8ED9-8968696988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4300" y="6995279"/>
            <a:ext cx="3251200" cy="1828800"/>
          </a:xfrm>
          <a:prstGeom prst="rect">
            <a:avLst/>
          </a:prstGeom>
        </p:spPr>
      </p:pic>
      <p:pic>
        <p:nvPicPr>
          <p:cNvPr id="16" name="Picture 5" descr="C:\pics\galaxy a3\Projects\dickson\IMG-20170510-WA0019.jpg"/>
          <p:cNvPicPr>
            <a:picLocks noChangeAspect="1" noChangeArrowheads="1"/>
          </p:cNvPicPr>
          <p:nvPr/>
        </p:nvPicPr>
        <p:blipFill>
          <a:blip r:embed="rId7" cstate="print"/>
          <a:srcRect/>
          <a:stretch>
            <a:fillRect/>
          </a:stretch>
        </p:blipFill>
        <p:spPr bwMode="auto">
          <a:xfrm>
            <a:off x="685800" y="4087019"/>
            <a:ext cx="3113051" cy="17526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200819"/>
            <a:ext cx="3886200" cy="338554"/>
          </a:xfrm>
          <a:prstGeom prst="rect">
            <a:avLst/>
          </a:prstGeom>
          <a:noFill/>
        </p:spPr>
        <p:txBody>
          <a:bodyPr wrap="square" rtlCol="0">
            <a:spAutoFit/>
          </a:bodyPr>
          <a:lstStyle/>
          <a:p>
            <a:r>
              <a:rPr lang="en-US" sz="1600" dirty="0">
                <a:latin typeface="Berlin Sans FB Demi" pitchFamily="34" charset="0"/>
              </a:rPr>
              <a:t>Brief Profile of Director </a:t>
            </a:r>
          </a:p>
        </p:txBody>
      </p:sp>
      <p:sp>
        <p:nvSpPr>
          <p:cNvPr id="5" name="Rectangle 4"/>
          <p:cNvSpPr>
            <a:spLocks noChangeArrowheads="1"/>
          </p:cNvSpPr>
          <p:nvPr/>
        </p:nvSpPr>
        <p:spPr bwMode="auto">
          <a:xfrm>
            <a:off x="0" y="0"/>
            <a:ext cx="11430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25601" name="Text Box 1"/>
          <p:cNvSpPr txBox="1">
            <a:spLocks noChangeArrowheads="1"/>
          </p:cNvSpPr>
          <p:nvPr/>
        </p:nvSpPr>
        <p:spPr bwMode="auto">
          <a:xfrm>
            <a:off x="1371600" y="636588"/>
            <a:ext cx="5829300" cy="3602831"/>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1" i="0" u="none" strike="noStrike" cap="none" normalizeH="0" baseline="0" dirty="0">
                <a:ln>
                  <a:noFill/>
                </a:ln>
                <a:solidFill>
                  <a:srgbClr val="000000"/>
                </a:solidFill>
                <a:effectLst/>
                <a:latin typeface="Comic Sans MS" pitchFamily="66" charset="0"/>
                <a:cs typeface="Arial" pitchFamily="34" charset="0"/>
              </a:rPr>
              <a:t>STAFF PROFILE( </a:t>
            </a:r>
            <a:r>
              <a:rPr kumimoji="0" lang="en-US" sz="1000" b="1" i="0" u="none" strike="noStrike" cap="none" normalizeH="0" baseline="0" dirty="0" err="1">
                <a:ln>
                  <a:noFill/>
                </a:ln>
                <a:solidFill>
                  <a:srgbClr val="000000"/>
                </a:solidFill>
                <a:effectLst/>
                <a:latin typeface="Comic Sans MS" pitchFamily="66" charset="0"/>
                <a:cs typeface="Arial" pitchFamily="34" charset="0"/>
              </a:rPr>
              <a:t>cvs</a:t>
            </a:r>
            <a:r>
              <a:rPr kumimoji="0" lang="en-US" sz="1000" b="1" i="0" u="none" strike="noStrike" cap="none" normalizeH="0" baseline="0" dirty="0">
                <a:ln>
                  <a:noFill/>
                </a:ln>
                <a:solidFill>
                  <a:srgbClr val="000000"/>
                </a:solidFill>
                <a:effectLst/>
                <a:latin typeface="Comic Sans MS" pitchFamily="66" charset="0"/>
                <a:cs typeface="Arial" pitchFamily="34" charset="0"/>
              </a:rPr>
              <a:t> available on request)</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1" i="0" u="none" strike="noStrike" cap="none" normalizeH="0" baseline="0" dirty="0">
                <a:ln>
                  <a:noFill/>
                </a:ln>
                <a:solidFill>
                  <a:srgbClr val="000000"/>
                </a:solidFill>
                <a:effectLst/>
                <a:latin typeface="Comic Sans MS" pitchFamily="66" charset="0"/>
                <a:cs typeface="Arial" pitchFamily="34" charset="0"/>
              </a:rPr>
              <a:t>KEY STAFF</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Arch Robinson </a:t>
            </a:r>
            <a:r>
              <a:rPr kumimoji="0" lang="en-US" sz="1000" b="0" i="0" u="none" strike="noStrike" cap="none" normalizeH="0" baseline="0" dirty="0" err="1">
                <a:ln>
                  <a:noFill/>
                </a:ln>
                <a:solidFill>
                  <a:srgbClr val="000000"/>
                </a:solidFill>
                <a:effectLst/>
                <a:latin typeface="Comic Sans MS" pitchFamily="66" charset="0"/>
                <a:cs typeface="Arial" pitchFamily="34" charset="0"/>
              </a:rPr>
              <a:t>Manguro</a:t>
            </a:r>
            <a:r>
              <a:rPr kumimoji="0" lang="en-US" sz="1000" b="0" i="0" u="none" strike="noStrike" cap="none" normalizeH="0" baseline="0" dirty="0">
                <a:ln>
                  <a:noFill/>
                </a:ln>
                <a:solidFill>
                  <a:srgbClr val="000000"/>
                </a:solidFill>
                <a:effectLst/>
                <a:latin typeface="Comic Sans MS" pitchFamily="66" charset="0"/>
                <a:cs typeface="Arial" pitchFamily="34" charset="0"/>
              </a:rPr>
              <a:t>		- Director</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Denis</a:t>
            </a:r>
            <a:r>
              <a:rPr kumimoji="0" lang="en-US" sz="1000" b="0" i="0" u="none" strike="noStrike" cap="none" normalizeH="0" dirty="0">
                <a:ln>
                  <a:noFill/>
                </a:ln>
                <a:solidFill>
                  <a:srgbClr val="000000"/>
                </a:solidFill>
                <a:effectLst/>
                <a:latin typeface="Comic Sans MS" pitchFamily="66" charset="0"/>
                <a:cs typeface="Arial" pitchFamily="34" charset="0"/>
              </a:rPr>
              <a:t> </a:t>
            </a:r>
            <a:r>
              <a:rPr kumimoji="0" lang="en-US" sz="1000" b="0" i="0" u="none" strike="noStrike" cap="none" normalizeH="0" dirty="0" err="1">
                <a:ln>
                  <a:noFill/>
                </a:ln>
                <a:solidFill>
                  <a:srgbClr val="000000"/>
                </a:solidFill>
                <a:effectLst/>
                <a:latin typeface="Comic Sans MS" pitchFamily="66" charset="0"/>
                <a:cs typeface="Arial" pitchFamily="34" charset="0"/>
              </a:rPr>
              <a:t>Mbugua</a:t>
            </a:r>
            <a:r>
              <a:rPr kumimoji="0" lang="en-US" sz="1000" b="0" i="0" u="none" strike="noStrike" cap="none" normalizeH="0" dirty="0">
                <a:ln>
                  <a:noFill/>
                </a:ln>
                <a:solidFill>
                  <a:srgbClr val="000000"/>
                </a:solidFill>
                <a:effectLst/>
                <a:latin typeface="Comic Sans MS" pitchFamily="66" charset="0"/>
                <a:cs typeface="Arial" pitchFamily="34" charset="0"/>
              </a:rPr>
              <a:t>			- Architect</a:t>
            </a:r>
          </a:p>
          <a:p>
            <a:pPr algn="just" defTabSz="914400">
              <a:spcBef>
                <a:spcPts val="100"/>
              </a:spcBef>
              <a:spcAft>
                <a:spcPts val="200"/>
              </a:spcAft>
            </a:pPr>
            <a:r>
              <a:rPr lang="en-US" sz="1000" dirty="0">
                <a:solidFill>
                  <a:srgbClr val="000000"/>
                </a:solidFill>
                <a:latin typeface="Comic Sans MS" pitchFamily="66" charset="0"/>
                <a:cs typeface="Arial" pitchFamily="34" charset="0"/>
              </a:rPr>
              <a:t>Kelvin </a:t>
            </a:r>
            <a:r>
              <a:rPr lang="en-US" sz="1000" dirty="0" err="1">
                <a:solidFill>
                  <a:srgbClr val="000000"/>
                </a:solidFill>
                <a:latin typeface="Comic Sans MS" pitchFamily="66" charset="0"/>
                <a:cs typeface="Arial" pitchFamily="34" charset="0"/>
              </a:rPr>
              <a:t>Ngei</a:t>
            </a:r>
            <a:r>
              <a:rPr lang="en-US" sz="1000" dirty="0">
                <a:solidFill>
                  <a:srgbClr val="000000"/>
                </a:solidFill>
                <a:latin typeface="Comic Sans MS" pitchFamily="66" charset="0"/>
                <a:cs typeface="Arial" pitchFamily="34" charset="0"/>
              </a:rPr>
              <a:t>			-  Graduate Architect</a:t>
            </a:r>
          </a:p>
          <a:p>
            <a:pPr lvl="0" algn="just" defTabSz="914400">
              <a:spcBef>
                <a:spcPts val="100"/>
              </a:spcBef>
              <a:spcAft>
                <a:spcPts val="200"/>
              </a:spcAft>
            </a:pPr>
            <a:r>
              <a:rPr kumimoji="0" lang="en-US" sz="1000" b="0" i="0" u="none" strike="noStrike" cap="none" normalizeH="0" baseline="0" dirty="0">
                <a:ln>
                  <a:noFill/>
                </a:ln>
                <a:solidFill>
                  <a:srgbClr val="000000"/>
                </a:solidFill>
                <a:effectLst/>
                <a:latin typeface="Comic Sans MS" pitchFamily="66" charset="0"/>
                <a:cs typeface="Arial" pitchFamily="34" charset="0"/>
              </a:rPr>
              <a:t>Frank </a:t>
            </a:r>
            <a:r>
              <a:rPr kumimoji="0" lang="en-US" sz="1000" b="0" i="0" u="none" strike="noStrike" cap="none" normalizeH="0" baseline="0" dirty="0" err="1">
                <a:ln>
                  <a:noFill/>
                </a:ln>
                <a:solidFill>
                  <a:srgbClr val="000000"/>
                </a:solidFill>
                <a:effectLst/>
                <a:latin typeface="Comic Sans MS" pitchFamily="66" charset="0"/>
                <a:cs typeface="Arial" pitchFamily="34" charset="0"/>
              </a:rPr>
              <a:t>Chumo</a:t>
            </a:r>
            <a:r>
              <a:rPr kumimoji="0" lang="en-US" sz="1000" b="0" i="0" u="none" strike="noStrike" cap="none" normalizeH="0" baseline="0" dirty="0">
                <a:ln>
                  <a:noFill/>
                </a:ln>
                <a:solidFill>
                  <a:srgbClr val="000000"/>
                </a:solidFill>
                <a:effectLst/>
                <a:latin typeface="Comic Sans MS" pitchFamily="66" charset="0"/>
                <a:cs typeface="Arial" pitchFamily="34" charset="0"/>
              </a:rPr>
              <a:t>			- </a:t>
            </a:r>
            <a:r>
              <a:rPr lang="en-US" sz="1000" dirty="0">
                <a:solidFill>
                  <a:srgbClr val="000000"/>
                </a:solidFill>
                <a:latin typeface="Comic Sans MS" pitchFamily="66" charset="0"/>
                <a:cs typeface="Arial" pitchFamily="34" charset="0"/>
              </a:rPr>
              <a:t>Site Supervision Manager</a:t>
            </a: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algn="just" defTabSz="914400">
              <a:spcBef>
                <a:spcPts val="100"/>
              </a:spcBef>
              <a:spcAft>
                <a:spcPts val="200"/>
              </a:spcAft>
            </a:pPr>
            <a:r>
              <a:rPr lang="en-US" sz="1000" dirty="0" err="1">
                <a:solidFill>
                  <a:srgbClr val="000000"/>
                </a:solidFill>
                <a:latin typeface="Comic Sans MS" pitchFamily="66" charset="0"/>
                <a:cs typeface="Arial" pitchFamily="34" charset="0"/>
              </a:rPr>
              <a:t>Godfred</a:t>
            </a:r>
            <a:r>
              <a:rPr lang="en-US" sz="1000" dirty="0">
                <a:solidFill>
                  <a:srgbClr val="000000"/>
                </a:solidFill>
                <a:latin typeface="Comic Sans MS" pitchFamily="66" charset="0"/>
                <a:cs typeface="Arial" pitchFamily="34" charset="0"/>
              </a:rPr>
              <a:t> </a:t>
            </a:r>
            <a:r>
              <a:rPr lang="en-US" sz="1000" dirty="0" err="1">
                <a:solidFill>
                  <a:srgbClr val="000000"/>
                </a:solidFill>
                <a:latin typeface="Comic Sans MS" pitchFamily="66" charset="0"/>
                <a:cs typeface="Arial" pitchFamily="34" charset="0"/>
              </a:rPr>
              <a:t>Achieng</a:t>
            </a:r>
            <a:r>
              <a:rPr lang="en-US" sz="1000" dirty="0">
                <a:solidFill>
                  <a:srgbClr val="000000"/>
                </a:solidFill>
                <a:latin typeface="Comic Sans MS" pitchFamily="66" charset="0"/>
                <a:cs typeface="Arial" pitchFamily="34" charset="0"/>
              </a:rPr>
              <a:t>		- Architectural Technician</a:t>
            </a:r>
          </a:p>
          <a:p>
            <a:pPr algn="just" defTabSz="914400">
              <a:spcBef>
                <a:spcPts val="100"/>
              </a:spcBef>
              <a:spcAft>
                <a:spcPts val="200"/>
              </a:spcAft>
            </a:pPr>
            <a:r>
              <a:rPr lang="en-US" sz="1000" dirty="0">
                <a:solidFill>
                  <a:srgbClr val="000000"/>
                </a:solidFill>
                <a:latin typeface="Comic Sans MS" pitchFamily="66" charset="0"/>
                <a:cs typeface="Arial" pitchFamily="34" charset="0"/>
              </a:rPr>
              <a:t>Gregory </a:t>
            </a:r>
            <a:r>
              <a:rPr lang="en-US" sz="1000" dirty="0" err="1">
                <a:solidFill>
                  <a:srgbClr val="000000"/>
                </a:solidFill>
                <a:latin typeface="Comic Sans MS" pitchFamily="66" charset="0"/>
                <a:cs typeface="Arial" pitchFamily="34" charset="0"/>
              </a:rPr>
              <a:t>Ngétich</a:t>
            </a:r>
            <a:r>
              <a:rPr lang="en-US" sz="1000" dirty="0">
                <a:solidFill>
                  <a:srgbClr val="000000"/>
                </a:solidFill>
                <a:latin typeface="Comic Sans MS" pitchFamily="66" charset="0"/>
                <a:cs typeface="Arial" pitchFamily="34" charset="0"/>
              </a:rPr>
              <a:t>		</a:t>
            </a:r>
            <a:r>
              <a:rPr kumimoji="0" lang="en-US" sz="1000" b="0" i="0" u="none" strike="noStrike" cap="none" normalizeH="0" baseline="0" dirty="0">
                <a:ln>
                  <a:noFill/>
                </a:ln>
                <a:solidFill>
                  <a:srgbClr val="000000"/>
                </a:solidFill>
                <a:effectLst/>
                <a:latin typeface="Comic Sans MS" pitchFamily="66" charset="0"/>
                <a:cs typeface="Arial" pitchFamily="34" charset="0"/>
              </a:rPr>
              <a:t>- Draughtsman</a:t>
            </a:r>
          </a:p>
          <a:p>
            <a:pPr algn="just" defTabSz="914400">
              <a:spcBef>
                <a:spcPts val="100"/>
              </a:spcBef>
              <a:spcAft>
                <a:spcPts val="200"/>
              </a:spcAft>
            </a:pPr>
            <a:r>
              <a:rPr lang="en-US" sz="1000" dirty="0">
                <a:solidFill>
                  <a:srgbClr val="000000"/>
                </a:solidFill>
                <a:latin typeface="Comic Sans MS" pitchFamily="66" charset="0"/>
                <a:cs typeface="Arial" pitchFamily="34" charset="0"/>
              </a:rPr>
              <a:t>Harun </a:t>
            </a:r>
            <a:r>
              <a:rPr lang="en-US" sz="1000" dirty="0" err="1">
                <a:solidFill>
                  <a:srgbClr val="000000"/>
                </a:solidFill>
                <a:latin typeface="Comic Sans MS" pitchFamily="66" charset="0"/>
                <a:cs typeface="Arial" pitchFamily="34" charset="0"/>
              </a:rPr>
              <a:t>Shisia</a:t>
            </a:r>
            <a:r>
              <a:rPr lang="en-US" sz="1000" dirty="0">
                <a:solidFill>
                  <a:srgbClr val="000000"/>
                </a:solidFill>
                <a:latin typeface="Comic Sans MS" pitchFamily="66" charset="0"/>
                <a:cs typeface="Arial" pitchFamily="34" charset="0"/>
              </a:rPr>
              <a:t>			- Project Manager</a:t>
            </a:r>
          </a:p>
          <a:p>
            <a:pPr algn="just" defTabSz="914400">
              <a:spcBef>
                <a:spcPts val="100"/>
              </a:spcBef>
              <a:spcAft>
                <a:spcPts val="200"/>
              </a:spcAft>
            </a:pPr>
            <a:r>
              <a:rPr lang="en-US" sz="1000" dirty="0">
                <a:solidFill>
                  <a:srgbClr val="000000"/>
                </a:solidFill>
                <a:latin typeface="Comic Sans MS" pitchFamily="66" charset="0"/>
                <a:cs typeface="Arial" pitchFamily="34" charset="0"/>
              </a:rPr>
              <a:t>Irene </a:t>
            </a:r>
            <a:r>
              <a:rPr lang="en-US" sz="1000" dirty="0" err="1">
                <a:solidFill>
                  <a:srgbClr val="000000"/>
                </a:solidFill>
                <a:latin typeface="Comic Sans MS" pitchFamily="66" charset="0"/>
                <a:cs typeface="Arial" pitchFamily="34" charset="0"/>
              </a:rPr>
              <a:t>Kimeu</a:t>
            </a:r>
            <a:r>
              <a:rPr lang="en-US" sz="1000" dirty="0">
                <a:solidFill>
                  <a:srgbClr val="000000"/>
                </a:solidFill>
                <a:latin typeface="Comic Sans MS" pitchFamily="66" charset="0"/>
                <a:cs typeface="Arial" pitchFamily="34" charset="0"/>
              </a:rPr>
              <a:t>			- Admin Assistant</a:t>
            </a:r>
          </a:p>
          <a:p>
            <a:pPr algn="just" defTabSz="914400">
              <a:spcBef>
                <a:spcPts val="100"/>
              </a:spcBef>
              <a:spcAft>
                <a:spcPts val="200"/>
              </a:spcAft>
            </a:pPr>
            <a:r>
              <a:rPr lang="en-US" sz="1000" dirty="0">
                <a:solidFill>
                  <a:srgbClr val="000000"/>
                </a:solidFill>
                <a:latin typeface="Comic Sans MS" pitchFamily="66" charset="0"/>
                <a:cs typeface="Arial" pitchFamily="34" charset="0"/>
              </a:rPr>
              <a:t>Victor </a:t>
            </a:r>
            <a:r>
              <a:rPr lang="en-US" sz="1000" dirty="0" err="1">
                <a:solidFill>
                  <a:srgbClr val="000000"/>
                </a:solidFill>
                <a:latin typeface="Comic Sans MS" pitchFamily="66" charset="0"/>
                <a:cs typeface="Arial" pitchFamily="34" charset="0"/>
              </a:rPr>
              <a:t>Oruko</a:t>
            </a:r>
            <a:r>
              <a:rPr lang="en-US" sz="1000" dirty="0">
                <a:solidFill>
                  <a:srgbClr val="000000"/>
                </a:solidFill>
                <a:latin typeface="Comic Sans MS" pitchFamily="66" charset="0"/>
                <a:cs typeface="Arial" pitchFamily="34" charset="0"/>
              </a:rPr>
              <a:t>			- </a:t>
            </a:r>
            <a:r>
              <a:rPr lang="en-US" sz="1000" dirty="0" err="1">
                <a:solidFill>
                  <a:srgbClr val="000000"/>
                </a:solidFill>
                <a:latin typeface="Comic Sans MS" pitchFamily="66" charset="0"/>
                <a:cs typeface="Arial" pitchFamily="34" charset="0"/>
              </a:rPr>
              <a:t>Acccountant</a:t>
            </a:r>
            <a:endParaRPr lang="en-US" sz="1000" dirty="0">
              <a:solidFill>
                <a:srgbClr val="000000"/>
              </a:solidFill>
              <a:latin typeface="Comic Sans MS" pitchFamily="66" charset="0"/>
              <a:cs typeface="Arial" pitchFamily="34" charset="0"/>
            </a:endParaRPr>
          </a:p>
          <a:p>
            <a:pPr algn="just" defTabSz="914400">
              <a:spcBef>
                <a:spcPts val="100"/>
              </a:spcBef>
              <a:spcAft>
                <a:spcPts val="200"/>
              </a:spcAft>
            </a:pP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ts val="100"/>
              </a:spcBef>
              <a:spcAft>
                <a:spcPts val="200"/>
              </a:spcAft>
              <a:buClrTx/>
              <a:buSzTx/>
              <a:buFontTx/>
              <a:buNone/>
              <a:tabLst/>
            </a:pP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1" i="0" u="none" strike="noStrike" cap="none" normalizeH="0" baseline="0" dirty="0">
                <a:ln>
                  <a:noFill/>
                </a:ln>
                <a:solidFill>
                  <a:srgbClr val="000000"/>
                </a:solidFill>
                <a:effectLst/>
                <a:latin typeface="Comic Sans MS" pitchFamily="66" charset="0"/>
                <a:cs typeface="Arial" pitchFamily="34" charset="0"/>
              </a:rPr>
              <a:t>CONSULTANTS</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Eng Duncan </a:t>
            </a:r>
            <a:r>
              <a:rPr kumimoji="0" lang="en-US" sz="1000" b="0" i="0" u="none" strike="noStrike" cap="none" normalizeH="0" baseline="0" dirty="0" err="1">
                <a:ln>
                  <a:noFill/>
                </a:ln>
                <a:solidFill>
                  <a:srgbClr val="000000"/>
                </a:solidFill>
                <a:effectLst/>
                <a:latin typeface="Comic Sans MS" pitchFamily="66" charset="0"/>
                <a:cs typeface="Arial" pitchFamily="34" charset="0"/>
              </a:rPr>
              <a:t>Amol</a:t>
            </a:r>
            <a:r>
              <a:rPr kumimoji="0" lang="en-US" sz="1000" b="0" i="0" u="none" strike="noStrike" cap="none" normalizeH="0" baseline="0" dirty="0">
                <a:ln>
                  <a:noFill/>
                </a:ln>
                <a:solidFill>
                  <a:srgbClr val="000000"/>
                </a:solidFill>
                <a:effectLst/>
                <a:latin typeface="Comic Sans MS" pitchFamily="66" charset="0"/>
                <a:cs typeface="Arial" pitchFamily="34" charset="0"/>
              </a:rPr>
              <a:t>		- Civil / Structural Engineer</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Arch </a:t>
            </a:r>
            <a:r>
              <a:rPr kumimoji="0" lang="en-US" sz="1000" b="0" i="0" u="none" strike="noStrike" cap="none" normalizeH="0" baseline="0" dirty="0" err="1">
                <a:ln>
                  <a:noFill/>
                </a:ln>
                <a:solidFill>
                  <a:srgbClr val="000000"/>
                </a:solidFill>
                <a:effectLst/>
                <a:latin typeface="Comic Sans MS" pitchFamily="66" charset="0"/>
                <a:cs typeface="Arial" pitchFamily="34" charset="0"/>
              </a:rPr>
              <a:t>Aboubaida</a:t>
            </a:r>
            <a:r>
              <a:rPr kumimoji="0" lang="en-US" sz="1000" b="0" i="0" u="none" strike="noStrike" cap="none" normalizeH="0" baseline="0" dirty="0">
                <a:ln>
                  <a:noFill/>
                </a:ln>
                <a:solidFill>
                  <a:srgbClr val="000000"/>
                </a:solidFill>
                <a:effectLst/>
                <a:latin typeface="Comic Sans MS" pitchFamily="66" charset="0"/>
                <a:cs typeface="Arial" pitchFamily="34" charset="0"/>
              </a:rPr>
              <a:t> </a:t>
            </a:r>
            <a:r>
              <a:rPr kumimoji="0" lang="en-US" sz="1000" b="0" i="0" u="none" strike="noStrike" cap="none" normalizeH="0" baseline="0" dirty="0" err="1">
                <a:ln>
                  <a:noFill/>
                </a:ln>
                <a:solidFill>
                  <a:srgbClr val="000000"/>
                </a:solidFill>
                <a:effectLst/>
                <a:latin typeface="Comic Sans MS" pitchFamily="66" charset="0"/>
                <a:cs typeface="Arial" pitchFamily="34" charset="0"/>
              </a:rPr>
              <a:t>Altigan</a:t>
            </a:r>
            <a:r>
              <a:rPr kumimoji="0" lang="en-US" sz="1000" b="0" i="0" u="none" strike="noStrike" cap="none" normalizeH="0" baseline="0" dirty="0">
                <a:ln>
                  <a:noFill/>
                </a:ln>
                <a:solidFill>
                  <a:srgbClr val="000000"/>
                </a:solidFill>
                <a:effectLst/>
                <a:latin typeface="Comic Sans MS" pitchFamily="66" charset="0"/>
                <a:cs typeface="Arial" pitchFamily="34" charset="0"/>
              </a:rPr>
              <a:t> 		- Architect</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Eng Johnson </a:t>
            </a:r>
            <a:r>
              <a:rPr kumimoji="0" lang="en-US" sz="1000" b="0" i="0" u="none" strike="noStrike" cap="none" normalizeH="0" baseline="0" dirty="0" err="1">
                <a:ln>
                  <a:noFill/>
                </a:ln>
                <a:solidFill>
                  <a:srgbClr val="000000"/>
                </a:solidFill>
                <a:effectLst/>
                <a:latin typeface="Comic Sans MS" pitchFamily="66" charset="0"/>
                <a:cs typeface="Arial" pitchFamily="34" charset="0"/>
              </a:rPr>
              <a:t>Rimba</a:t>
            </a:r>
            <a:r>
              <a:rPr kumimoji="0" lang="en-US" sz="1000" b="0" i="0" u="none" strike="noStrike" cap="none" normalizeH="0" baseline="0" dirty="0">
                <a:ln>
                  <a:noFill/>
                </a:ln>
                <a:solidFill>
                  <a:srgbClr val="000000"/>
                </a:solidFill>
                <a:effectLst/>
                <a:latin typeface="Comic Sans MS" pitchFamily="66" charset="0"/>
                <a:cs typeface="Arial" pitchFamily="34" charset="0"/>
              </a:rPr>
              <a:t>		- Mechanical Engineer</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Eng Sam </a:t>
            </a:r>
            <a:r>
              <a:rPr kumimoji="0" lang="en-US" sz="1000" b="0" i="0" u="none" strike="noStrike" cap="none" normalizeH="0" baseline="0" dirty="0" err="1">
                <a:ln>
                  <a:noFill/>
                </a:ln>
                <a:solidFill>
                  <a:srgbClr val="000000"/>
                </a:solidFill>
                <a:effectLst/>
                <a:latin typeface="Comic Sans MS" pitchFamily="66" charset="0"/>
                <a:cs typeface="Arial" pitchFamily="34" charset="0"/>
              </a:rPr>
              <a:t>Sikoa</a:t>
            </a:r>
            <a:r>
              <a:rPr kumimoji="0" lang="en-US" sz="1000" b="0" i="0" u="none" strike="noStrike" cap="none" normalizeH="0" baseline="0" dirty="0">
                <a:ln>
                  <a:noFill/>
                </a:ln>
                <a:solidFill>
                  <a:srgbClr val="000000"/>
                </a:solidFill>
                <a:effectLst/>
                <a:latin typeface="Comic Sans MS" pitchFamily="66" charset="0"/>
                <a:cs typeface="Arial" pitchFamily="34" charset="0"/>
              </a:rPr>
              <a:t>			-Electrical Engineer</a:t>
            </a:r>
          </a:p>
          <a:p>
            <a:pPr marL="0" marR="0" lvl="0" indent="0" algn="just" defTabSz="914400" rtl="0" eaLnBrk="1" fontAlgn="base" latinLnBrk="0" hangingPunct="1">
              <a:lnSpc>
                <a:spcPct val="100000"/>
              </a:lnSpc>
              <a:spcBef>
                <a:spcPts val="100"/>
              </a:spcBef>
              <a:spcAft>
                <a:spcPts val="200"/>
              </a:spcAft>
              <a:buClrTx/>
              <a:buSzTx/>
              <a:buFontTx/>
              <a:buNone/>
              <a:tabLst/>
            </a:pPr>
            <a:r>
              <a:rPr kumimoji="0" lang="en-US" sz="1000" b="0" i="0" u="none" strike="noStrike" cap="none" normalizeH="0" baseline="0" dirty="0">
                <a:ln>
                  <a:noFill/>
                </a:ln>
                <a:solidFill>
                  <a:srgbClr val="000000"/>
                </a:solidFill>
                <a:effectLst/>
                <a:latin typeface="Comic Sans MS" pitchFamily="66" charset="0"/>
                <a:cs typeface="Arial" pitchFamily="34" charset="0"/>
              </a:rPr>
              <a:t>QS Francis </a:t>
            </a:r>
            <a:r>
              <a:rPr kumimoji="0" lang="en-US" sz="1000" b="0" i="0" u="none" strike="noStrike" cap="none" normalizeH="0" baseline="0" dirty="0" err="1">
                <a:ln>
                  <a:noFill/>
                </a:ln>
                <a:solidFill>
                  <a:srgbClr val="000000"/>
                </a:solidFill>
                <a:effectLst/>
                <a:latin typeface="Comic Sans MS" pitchFamily="66" charset="0"/>
                <a:cs typeface="Arial" pitchFamily="34" charset="0"/>
              </a:rPr>
              <a:t>Mbugua</a:t>
            </a:r>
            <a:r>
              <a:rPr kumimoji="0" lang="en-US" sz="1000" b="0" i="0" u="none" strike="noStrike" cap="none" normalizeH="0" baseline="0" dirty="0">
                <a:ln>
                  <a:noFill/>
                </a:ln>
                <a:solidFill>
                  <a:srgbClr val="000000"/>
                </a:solidFill>
                <a:effectLst/>
                <a:latin typeface="Comic Sans MS" pitchFamily="66" charset="0"/>
                <a:cs typeface="Arial" pitchFamily="34" charset="0"/>
              </a:rPr>
              <a:t>		- Quantity Surveyor</a:t>
            </a:r>
          </a:p>
          <a:p>
            <a:pPr marL="0" marR="0" lvl="0" indent="0" algn="just" defTabSz="914400" rtl="0" eaLnBrk="1" fontAlgn="base" latinLnBrk="0" hangingPunct="1">
              <a:lnSpc>
                <a:spcPct val="100000"/>
              </a:lnSpc>
              <a:spcBef>
                <a:spcPts val="100"/>
              </a:spcBef>
              <a:spcAft>
                <a:spcPts val="200"/>
              </a:spcAft>
              <a:buClrTx/>
              <a:buSzTx/>
              <a:buFontTx/>
              <a:buNone/>
              <a:tabLst/>
            </a:pP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ts val="100"/>
              </a:spcBef>
              <a:spcAft>
                <a:spcPts val="1400"/>
              </a:spcAft>
              <a:buClrTx/>
              <a:buSzTx/>
              <a:buFontTx/>
              <a:buNone/>
              <a:tabLst/>
            </a:pP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ts val="100"/>
              </a:spcBef>
              <a:spcAft>
                <a:spcPts val="1400"/>
              </a:spcAft>
              <a:buClrTx/>
              <a:buSzTx/>
              <a:buFontTx/>
              <a:buNone/>
              <a:tabLst/>
            </a:pPr>
            <a:endParaRPr kumimoji="0" lang="en-US" sz="10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602" name="Text Box 2"/>
          <p:cNvSpPr txBox="1">
            <a:spLocks noChangeArrowheads="1"/>
          </p:cNvSpPr>
          <p:nvPr/>
        </p:nvSpPr>
        <p:spPr bwMode="auto">
          <a:xfrm>
            <a:off x="1295400" y="4315619"/>
            <a:ext cx="5715000" cy="5533231"/>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Comic Sans MS" pitchFamily="66" charset="0"/>
                <a:cs typeface="Arial" pitchFamily="34" charset="0"/>
              </a:rPr>
              <a:t>Introduction</a:t>
            </a: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mic Sans MS" pitchFamily="66" charset="0"/>
                <a:cs typeface="Arial" pitchFamily="34" charset="0"/>
              </a:rPr>
              <a:t>Renaissance per </a:t>
            </a:r>
            <a:r>
              <a:rPr kumimoji="0" lang="en-US" sz="1200" b="0" i="0" u="none" strike="noStrike" cap="none" normalizeH="0" baseline="0" dirty="0" err="1">
                <a:ln>
                  <a:noFill/>
                </a:ln>
                <a:solidFill>
                  <a:srgbClr val="000000"/>
                </a:solidFill>
                <a:effectLst/>
                <a:latin typeface="Comic Sans MS" pitchFamily="66" charset="0"/>
                <a:cs typeface="Arial" pitchFamily="34" charset="0"/>
              </a:rPr>
              <a:t>Salut</a:t>
            </a:r>
            <a:r>
              <a:rPr kumimoji="0" lang="en-US" sz="1200" b="0" i="0" u="none" strike="noStrike" cap="none" normalizeH="0" baseline="0" dirty="0">
                <a:ln>
                  <a:noFill/>
                </a:ln>
                <a:solidFill>
                  <a:srgbClr val="000000"/>
                </a:solidFill>
                <a:effectLst/>
                <a:latin typeface="Comic Sans MS" pitchFamily="66" charset="0"/>
                <a:cs typeface="Arial" pitchFamily="34" charset="0"/>
              </a:rPr>
              <a:t> Architects is a dynamic architectural practice  incorporated in Kenya and committed to excellence in the building industry in Africa. We strive to ensure that our projects are environmentally sensitive , cost effective and spatially efficient  and that they offer value to our Clients’ investments. Renaissance staff enjoy a cumulative experience of over 30 years standing in project practice and have undertaken projects of varying complexity ranging from residential , health, commercial , institutional and hospitality projects to diverse clients both locally and internationally. Our projects assert the importance of sustainable design in building projects through the adoption of renewable energy sources, building recycling systems and building energy efficient systems. At Renaissance, we believe in context sensitive designs that </a:t>
            </a:r>
            <a:r>
              <a:rPr kumimoji="0" lang="en-US" sz="1200" b="0" i="0" u="none" strike="noStrike" cap="none" normalizeH="0" baseline="0" dirty="0" err="1">
                <a:ln>
                  <a:noFill/>
                </a:ln>
                <a:solidFill>
                  <a:srgbClr val="000000"/>
                </a:solidFill>
                <a:effectLst/>
                <a:latin typeface="Comic Sans MS" pitchFamily="66" charset="0"/>
                <a:cs typeface="Arial" pitchFamily="34" charset="0"/>
              </a:rPr>
              <a:t>maximise</a:t>
            </a:r>
            <a:r>
              <a:rPr kumimoji="0" lang="en-US" sz="1200" b="0" i="0" u="none" strike="noStrike" cap="none" normalizeH="0" baseline="0" dirty="0">
                <a:ln>
                  <a:noFill/>
                </a:ln>
                <a:solidFill>
                  <a:srgbClr val="000000"/>
                </a:solidFill>
                <a:effectLst/>
                <a:latin typeface="Comic Sans MS" pitchFamily="66" charset="0"/>
                <a:cs typeface="Arial" pitchFamily="34" charset="0"/>
              </a:rPr>
              <a:t> on indoor comfort through taking advantage of natural ventilation systems , natural lighting systems  , use of locally available materials and innovative landscaping interventions.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mic Sans MS" pitchFamily="66" charset="0"/>
                <a:cs typeface="Arial" pitchFamily="34" charset="0"/>
              </a:rPr>
              <a:t>At Renaissance Africa , we deeply treasure and cherish the values of honesty , hard work and trustworthiness in the projects we undertake. We seek to create an open and transparent environment for the free expression of professional minds in the  design and implementation of projects .As a our Client , you can find confidence in our commitment and determination  to meet your vision and aspirations in your various projects and an assured partner in the successful implementation of your projects.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Comic Sans MS" pitchFamily="66"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04800" y="184686"/>
            <a:ext cx="4648200" cy="19236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0" algn="l"/>
              </a:tabLst>
            </a:pPr>
            <a:r>
              <a:rPr kumimoji="0" lang="en-AU" sz="2400" b="1" i="0" u="none" strike="noStrike" cap="none" normalizeH="0" baseline="0" dirty="0">
                <a:ln>
                  <a:noFill/>
                </a:ln>
                <a:solidFill>
                  <a:schemeClr val="tx1"/>
                </a:solidFill>
                <a:effectLst/>
                <a:latin typeface="Trebuchet MS" pitchFamily="34" charset="0"/>
                <a:ea typeface="Times New Roman" pitchFamily="18" charset="0"/>
                <a:cs typeface="Times New Roman" pitchFamily="18" charset="0"/>
              </a:rPr>
              <a:t>Renaissance Per </a:t>
            </a:r>
            <a:r>
              <a:rPr kumimoji="0" lang="en-AU" sz="2400" b="1" i="0" u="none" strike="noStrike" cap="none" normalizeH="0" baseline="0" dirty="0" err="1">
                <a:ln>
                  <a:noFill/>
                </a:ln>
                <a:solidFill>
                  <a:schemeClr val="tx1"/>
                </a:solidFill>
                <a:effectLst/>
                <a:latin typeface="Trebuchet MS" pitchFamily="34" charset="0"/>
                <a:ea typeface="Times New Roman" pitchFamily="18" charset="0"/>
                <a:cs typeface="Times New Roman" pitchFamily="18" charset="0"/>
              </a:rPr>
              <a:t>salut</a:t>
            </a:r>
            <a:r>
              <a:rPr kumimoji="0" lang="en-AU" sz="2400" b="1" i="0" u="none" strike="noStrike" cap="none" normalizeH="0" baseline="0" dirty="0">
                <a:ln>
                  <a:noFill/>
                </a:ln>
                <a:solidFill>
                  <a:schemeClr val="tx1"/>
                </a:solidFill>
                <a:effectLst/>
                <a:latin typeface="Trebuchet MS" pitchFamily="34" charset="0"/>
                <a:ea typeface="Times New Roman" pitchFamily="18" charset="0"/>
                <a:cs typeface="Times New Roman" pitchFamily="18" charset="0"/>
              </a:rPr>
              <a:t> Architects Ltd </a:t>
            </a:r>
            <a:endParaRPr kumimoji="0" lang="en-US" sz="2400" b="0" i="0" u="none" strike="noStrike" cap="none" normalizeH="0" baseline="0" dirty="0">
              <a:ln>
                <a:noFill/>
              </a:ln>
              <a:solidFill>
                <a:schemeClr val="tx1"/>
              </a:solidFill>
              <a:effectLst/>
              <a:latin typeface="Arial" pitchFamily="34" charset="0"/>
              <a:cs typeface="Arial" pitchFamily="34" charset="0"/>
            </a:endParaRPr>
          </a:p>
          <a:p>
            <a:r>
              <a:rPr lang="en-GB" sz="1100" dirty="0">
                <a:latin typeface="Berlin Sans FB" pitchFamily="34" charset="0"/>
              </a:rPr>
              <a:t>Architects, Interior Designers and Project Managers</a:t>
            </a:r>
          </a:p>
          <a:p>
            <a:pPr marL="0" marR="0" lvl="0" indent="0" algn="l" defTabSz="914400" rtl="0" eaLnBrk="0" fontAlgn="base" latinLnBrk="0" hangingPunct="0">
              <a:lnSpc>
                <a:spcPct val="100000"/>
              </a:lnSpc>
              <a:spcBef>
                <a:spcPct val="0"/>
              </a:spcBef>
              <a:spcAft>
                <a:spcPct val="0"/>
              </a:spcAft>
              <a:buClrTx/>
              <a:buSzTx/>
              <a:buFontTx/>
              <a:buNone/>
              <a:tabLst>
                <a:tab pos="0" algn="l"/>
              </a:tabLst>
            </a:pPr>
            <a:endParaRPr kumimoji="0" lang="en-AU" sz="2600" b="0" i="0" u="none" strike="noStrike" cap="none" normalizeH="0" baseline="0" dirty="0">
              <a:ln>
                <a:noFill/>
              </a:ln>
              <a:solidFill>
                <a:schemeClr val="tx1"/>
              </a:solidFill>
              <a:effectLst/>
              <a:latin typeface="Trebuchet MS"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0" algn="l"/>
              </a:tabLst>
            </a:pPr>
            <a:endParaRPr kumimoji="0" lang="en-AU" sz="1400" b="0" i="0" u="none" strike="noStrike" cap="none" normalizeH="0" baseline="0" dirty="0">
              <a:ln>
                <a:noFill/>
              </a:ln>
              <a:solidFill>
                <a:schemeClr val="tx1"/>
              </a:solidFill>
              <a:effectLst/>
              <a:latin typeface="Trebuchet MS"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0" algn="l"/>
              </a:tabLst>
            </a:pPr>
            <a:r>
              <a:rPr kumimoji="0" lang="en-AU" b="0" i="0" u="none" strike="noStrike" cap="none" normalizeH="0" baseline="0" dirty="0">
                <a:ln>
                  <a:noFill/>
                </a:ln>
                <a:solidFill>
                  <a:schemeClr val="tx1"/>
                </a:solidFill>
                <a:effectLst/>
                <a:latin typeface="Trebuchet MS" pitchFamily="34" charset="0"/>
                <a:ea typeface="Times New Roman" pitchFamily="18" charset="0"/>
                <a:cs typeface="Times New Roman" pitchFamily="18" charset="0"/>
              </a:rPr>
              <a:t>Client Service Charter</a:t>
            </a:r>
            <a:endParaRPr kumimoji="0" lang="en-AU" b="0" i="0" u="none" strike="noStrike" cap="none" normalizeH="0" baseline="0" dirty="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457200" y="2258219"/>
            <a:ext cx="6477000" cy="75713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As our Client you can expect :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High quality, Client focused services in Architectural Design and Project management</a:t>
            </a:r>
            <a:r>
              <a:rPr kumimoji="0" lang="en-US" sz="1600" b="1"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1"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Open, courteous and respectful treatment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AU"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Clear, accurate and timely information on Client Projects through detailed project briefs, design team minutes, site meeting minutes and project management reports.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AU"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AU"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Consistent service at times and venues convenient to the Client.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Equality in service provision, free from any form of discrimination.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Prompt and efficient response to Client complaints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Respect of Client confidentiality and sensitivity to personal information.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latin typeface="Euphemia" pitchFamily="34" charset="0"/>
                <a:ea typeface="Times New Roman" pitchFamily="18" charset="0"/>
                <a:cs typeface="Times New Roman" pitchFamily="18" charset="0"/>
              </a:rPr>
              <a:t>Strict adherence to this Client Service Charter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8" name="Straight Connector 7"/>
          <p:cNvCxnSpPr/>
          <p:nvPr/>
        </p:nvCxnSpPr>
        <p:spPr>
          <a:xfrm>
            <a:off x="381000" y="1877219"/>
            <a:ext cx="4495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C:\Robin\Muratha cottage\12931011_10157285582980355_5068651691446333752_n.jpg"/>
          <p:cNvPicPr>
            <a:picLocks noChangeAspect="1" noChangeArrowheads="1"/>
          </p:cNvPicPr>
          <p:nvPr/>
        </p:nvPicPr>
        <p:blipFill>
          <a:blip r:embed="rId2" cstate="print"/>
          <a:srcRect l="17603" r="22639" b="32021"/>
          <a:stretch>
            <a:fillRect/>
          </a:stretch>
        </p:blipFill>
        <p:spPr bwMode="auto">
          <a:xfrm>
            <a:off x="4876800" y="353219"/>
            <a:ext cx="2438400" cy="156026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7.jpeg"/>
          <p:cNvPicPr/>
          <p:nvPr/>
        </p:nvPicPr>
        <p:blipFill>
          <a:blip r:embed="rId2" cstate="print"/>
          <a:stretch>
            <a:fillRect/>
          </a:stretch>
        </p:blipFill>
        <p:spPr>
          <a:xfrm>
            <a:off x="582930" y="557054"/>
            <a:ext cx="6149340" cy="9041130"/>
          </a:xfrm>
          <a:prstGeom prst="rect">
            <a:avLst/>
          </a:prstGeom>
        </p:spPr>
      </p:pic>
    </p:spTree>
    <p:extLst>
      <p:ext uri="{BB962C8B-B14F-4D97-AF65-F5344CB8AC3E}">
        <p14:creationId xmlns:p14="http://schemas.microsoft.com/office/powerpoint/2010/main" val="215184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7806" y="2009572"/>
            <a:ext cx="9187013" cy="6019801"/>
          </a:xfrm>
          <a:prstGeom prst="rect">
            <a:avLst/>
          </a:prstGeom>
        </p:spPr>
      </p:pic>
    </p:spTree>
    <p:extLst>
      <p:ext uri="{BB962C8B-B14F-4D97-AF65-F5344CB8AC3E}">
        <p14:creationId xmlns:p14="http://schemas.microsoft.com/office/powerpoint/2010/main" val="704862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082791961"/>
              </p:ext>
            </p:extLst>
          </p:nvPr>
        </p:nvGraphicFramePr>
        <p:xfrm>
          <a:off x="381000" y="392023"/>
          <a:ext cx="6553200" cy="9273604"/>
        </p:xfrm>
        <a:graphic>
          <a:graphicData uri="http://schemas.openxmlformats.org/presentationml/2006/ole">
            <mc:AlternateContent xmlns:mc="http://schemas.openxmlformats.org/markup-compatibility/2006">
              <mc:Choice xmlns:v="urn:schemas-microsoft-com:vml" Requires="v">
                <p:oleObj name="Acrobat Document" r:id="rId2" imgW="5667177" imgH="8019676" progId="AcroExch.Document.7">
                  <p:embed/>
                </p:oleObj>
              </mc:Choice>
              <mc:Fallback>
                <p:oleObj name="Acrobat Document" r:id="rId2" imgW="5667177" imgH="8019676" progId="AcroExch.Document.7">
                  <p:embed/>
                  <p:pic>
                    <p:nvPicPr>
                      <p:cNvPr id="2" name="Object 1"/>
                      <p:cNvPicPr/>
                      <p:nvPr/>
                    </p:nvPicPr>
                    <p:blipFill>
                      <a:blip r:embed="rId3"/>
                      <a:stretch>
                        <a:fillRect/>
                      </a:stretch>
                    </p:blipFill>
                    <p:spPr>
                      <a:xfrm>
                        <a:off x="381000" y="392023"/>
                        <a:ext cx="6553200" cy="9273604"/>
                      </a:xfrm>
                      <a:prstGeom prst="rect">
                        <a:avLst/>
                      </a:prstGeom>
                    </p:spPr>
                  </p:pic>
                </p:oleObj>
              </mc:Fallback>
            </mc:AlternateContent>
          </a:graphicData>
        </a:graphic>
      </p:graphicFrame>
    </p:spTree>
    <p:extLst>
      <p:ext uri="{BB962C8B-B14F-4D97-AF65-F5344CB8AC3E}">
        <p14:creationId xmlns:p14="http://schemas.microsoft.com/office/powerpoint/2010/main" val="1299259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9.jpeg"/>
          <p:cNvPicPr/>
          <p:nvPr/>
        </p:nvPicPr>
        <p:blipFill>
          <a:blip r:embed="rId2" cstate="print"/>
          <a:stretch>
            <a:fillRect/>
          </a:stretch>
        </p:blipFill>
        <p:spPr>
          <a:xfrm>
            <a:off x="0" y="200819"/>
            <a:ext cx="7186295" cy="6981190"/>
          </a:xfrm>
          <a:prstGeom prst="rect">
            <a:avLst/>
          </a:prstGeom>
        </p:spPr>
      </p:pic>
    </p:spTree>
    <p:extLst>
      <p:ext uri="{BB962C8B-B14F-4D97-AF65-F5344CB8AC3E}">
        <p14:creationId xmlns:p14="http://schemas.microsoft.com/office/powerpoint/2010/main" val="1613934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0.jpeg"/>
          <p:cNvPicPr/>
          <p:nvPr/>
        </p:nvPicPr>
        <p:blipFill>
          <a:blip r:embed="rId2" cstate="print"/>
          <a:stretch>
            <a:fillRect/>
          </a:stretch>
        </p:blipFill>
        <p:spPr>
          <a:xfrm>
            <a:off x="519430" y="757079"/>
            <a:ext cx="6276340" cy="8641080"/>
          </a:xfrm>
          <a:prstGeom prst="rect">
            <a:avLst/>
          </a:prstGeom>
        </p:spPr>
      </p:pic>
    </p:spTree>
    <p:extLst>
      <p:ext uri="{BB962C8B-B14F-4D97-AF65-F5344CB8AC3E}">
        <p14:creationId xmlns:p14="http://schemas.microsoft.com/office/powerpoint/2010/main" val="339733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658019"/>
            <a:ext cx="5867400" cy="6705600"/>
          </a:xfrm>
        </p:spPr>
        <p:txBody>
          <a:bodyPr/>
          <a:lstStyle/>
          <a:p>
            <a:pPr algn="l"/>
            <a:r>
              <a:rPr lang="en-US" sz="1200" dirty="0">
                <a:solidFill>
                  <a:schemeClr val="tx1"/>
                </a:solidFill>
                <a:latin typeface="Berlin Sans FB" pitchFamily="34" charset="0"/>
              </a:rPr>
              <a:t> 		</a:t>
            </a:r>
            <a:r>
              <a:rPr lang="en-US" sz="1400" b="1" dirty="0">
                <a:solidFill>
                  <a:schemeClr val="tx1"/>
                </a:solidFill>
                <a:latin typeface="Berlin Sans FB" pitchFamily="34" charset="0"/>
              </a:rPr>
              <a:t>ORGANOGRAM</a:t>
            </a:r>
          </a:p>
          <a:p>
            <a:pPr algn="l"/>
            <a:r>
              <a:rPr lang="en-US" sz="1200" dirty="0">
                <a:solidFill>
                  <a:schemeClr val="tx1"/>
                </a:solidFill>
                <a:latin typeface="Berlin Sans FB" pitchFamily="34" charset="0"/>
              </a:rPr>
              <a:t> </a:t>
            </a:r>
          </a:p>
          <a:p>
            <a:pPr algn="l"/>
            <a:endParaRPr lang="en-US" sz="1200" dirty="0">
              <a:solidFill>
                <a:schemeClr val="tx1"/>
              </a:solidFill>
              <a:latin typeface="Berlin Sans FB" pitchFamily="34" charset="0"/>
            </a:endParaRPr>
          </a:p>
        </p:txBody>
      </p:sp>
      <p:sp>
        <p:nvSpPr>
          <p:cNvPr id="4" name="Rectangle 3"/>
          <p:cNvSpPr>
            <a:spLocks noChangeArrowheads="1"/>
          </p:cNvSpPr>
          <p:nvPr/>
        </p:nvSpPr>
        <p:spPr bwMode="auto">
          <a:xfrm>
            <a:off x="0" y="0"/>
            <a:ext cx="11430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6" name="TextBox 5"/>
          <p:cNvSpPr txBox="1"/>
          <p:nvPr/>
        </p:nvSpPr>
        <p:spPr>
          <a:xfrm>
            <a:off x="3276600" y="1572419"/>
            <a:ext cx="985013" cy="276999"/>
          </a:xfrm>
          <a:prstGeom prst="rect">
            <a:avLst/>
          </a:prstGeom>
          <a:noFill/>
        </p:spPr>
        <p:txBody>
          <a:bodyPr wrap="none" rtlCol="0">
            <a:spAutoFit/>
          </a:bodyPr>
          <a:lstStyle/>
          <a:p>
            <a:r>
              <a:rPr lang="en-US" sz="1200" dirty="0"/>
              <a:t>DIRECTOR</a:t>
            </a:r>
          </a:p>
        </p:txBody>
      </p:sp>
      <p:cxnSp>
        <p:nvCxnSpPr>
          <p:cNvPr id="10" name="Straight Connector 9"/>
          <p:cNvCxnSpPr/>
          <p:nvPr/>
        </p:nvCxnSpPr>
        <p:spPr>
          <a:xfrm>
            <a:off x="1981200" y="2944019"/>
            <a:ext cx="38862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76600" y="3401219"/>
            <a:ext cx="1064715" cy="276999"/>
          </a:xfrm>
          <a:prstGeom prst="rect">
            <a:avLst/>
          </a:prstGeom>
          <a:noFill/>
        </p:spPr>
        <p:txBody>
          <a:bodyPr wrap="none" rtlCol="0">
            <a:spAutoFit/>
          </a:bodyPr>
          <a:lstStyle/>
          <a:p>
            <a:r>
              <a:rPr lang="en-US" sz="1200" dirty="0"/>
              <a:t>ARCHITECT</a:t>
            </a:r>
          </a:p>
        </p:txBody>
      </p:sp>
      <p:sp>
        <p:nvSpPr>
          <p:cNvPr id="12" name="TextBox 11"/>
          <p:cNvSpPr txBox="1"/>
          <p:nvPr/>
        </p:nvSpPr>
        <p:spPr>
          <a:xfrm>
            <a:off x="5410200" y="3477419"/>
            <a:ext cx="1005403" cy="461665"/>
          </a:xfrm>
          <a:prstGeom prst="rect">
            <a:avLst/>
          </a:prstGeom>
          <a:noFill/>
        </p:spPr>
        <p:txBody>
          <a:bodyPr wrap="none" rtlCol="0">
            <a:spAutoFit/>
          </a:bodyPr>
          <a:lstStyle/>
          <a:p>
            <a:pPr algn="ctr"/>
            <a:r>
              <a:rPr lang="en-US" sz="1200" dirty="0"/>
              <a:t>PROJECT</a:t>
            </a:r>
          </a:p>
          <a:p>
            <a:pPr algn="ctr"/>
            <a:r>
              <a:rPr lang="en-US" sz="1200" dirty="0"/>
              <a:t> MANAGER</a:t>
            </a:r>
          </a:p>
        </p:txBody>
      </p:sp>
      <p:cxnSp>
        <p:nvCxnSpPr>
          <p:cNvPr id="17" name="Straight Connector 16"/>
          <p:cNvCxnSpPr/>
          <p:nvPr/>
        </p:nvCxnSpPr>
        <p:spPr>
          <a:xfrm flipH="1">
            <a:off x="1981200" y="2944019"/>
            <a:ext cx="15475" cy="499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2410619"/>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38800" y="2258219"/>
            <a:ext cx="1306383" cy="276999"/>
          </a:xfrm>
          <a:prstGeom prst="rect">
            <a:avLst/>
          </a:prstGeom>
          <a:noFill/>
        </p:spPr>
        <p:txBody>
          <a:bodyPr wrap="none" rtlCol="0">
            <a:spAutoFit/>
          </a:bodyPr>
          <a:lstStyle/>
          <a:p>
            <a:r>
              <a:rPr lang="en-US" sz="1200" dirty="0"/>
              <a:t>CONSULTANTS</a:t>
            </a:r>
          </a:p>
        </p:txBody>
      </p:sp>
      <p:cxnSp>
        <p:nvCxnSpPr>
          <p:cNvPr id="35" name="Straight Connector 34"/>
          <p:cNvCxnSpPr/>
          <p:nvPr/>
        </p:nvCxnSpPr>
        <p:spPr>
          <a:xfrm flipH="1">
            <a:off x="3733800" y="2486819"/>
            <a:ext cx="15476"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71800" y="2258219"/>
            <a:ext cx="1689437" cy="276999"/>
          </a:xfrm>
          <a:prstGeom prst="rect">
            <a:avLst/>
          </a:prstGeom>
          <a:noFill/>
        </p:spPr>
        <p:txBody>
          <a:bodyPr wrap="none" rtlCol="0">
            <a:spAutoFit/>
          </a:bodyPr>
          <a:lstStyle/>
          <a:p>
            <a:r>
              <a:rPr lang="en-US" sz="1200" dirty="0"/>
              <a:t>SENIOR ARCHITECT</a:t>
            </a:r>
          </a:p>
        </p:txBody>
      </p:sp>
      <p:cxnSp>
        <p:nvCxnSpPr>
          <p:cNvPr id="40" name="Straight Connector 39"/>
          <p:cNvCxnSpPr/>
          <p:nvPr/>
        </p:nvCxnSpPr>
        <p:spPr>
          <a:xfrm flipH="1">
            <a:off x="5867400" y="2944019"/>
            <a:ext cx="15475" cy="49964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371600" y="3401219"/>
            <a:ext cx="1399294" cy="276999"/>
          </a:xfrm>
          <a:prstGeom prst="rect">
            <a:avLst/>
          </a:prstGeom>
          <a:noFill/>
        </p:spPr>
        <p:txBody>
          <a:bodyPr wrap="none" rtlCol="0">
            <a:spAutoFit/>
          </a:bodyPr>
          <a:lstStyle/>
          <a:p>
            <a:r>
              <a:rPr lang="en-US" sz="1200" dirty="0"/>
              <a:t>HEAD OF ADMIN</a:t>
            </a:r>
          </a:p>
        </p:txBody>
      </p:sp>
      <p:sp>
        <p:nvSpPr>
          <p:cNvPr id="42" name="TextBox 41"/>
          <p:cNvSpPr txBox="1"/>
          <p:nvPr/>
        </p:nvSpPr>
        <p:spPr>
          <a:xfrm>
            <a:off x="1981200" y="4544219"/>
            <a:ext cx="1511055" cy="461665"/>
          </a:xfrm>
          <a:prstGeom prst="rect">
            <a:avLst/>
          </a:prstGeom>
          <a:noFill/>
        </p:spPr>
        <p:txBody>
          <a:bodyPr wrap="none" rtlCol="0">
            <a:spAutoFit/>
          </a:bodyPr>
          <a:lstStyle/>
          <a:p>
            <a:pPr algn="ctr"/>
            <a:r>
              <a:rPr lang="en-US" sz="1200" dirty="0"/>
              <a:t>ARCHITECTURAL </a:t>
            </a:r>
          </a:p>
          <a:p>
            <a:pPr algn="ctr"/>
            <a:r>
              <a:rPr lang="en-US" sz="1200" dirty="0"/>
              <a:t>TECHNICIAN</a:t>
            </a:r>
          </a:p>
        </p:txBody>
      </p:sp>
      <p:cxnSp>
        <p:nvCxnSpPr>
          <p:cNvPr id="43" name="Straight Connector 42"/>
          <p:cNvCxnSpPr/>
          <p:nvPr/>
        </p:nvCxnSpPr>
        <p:spPr>
          <a:xfrm flipH="1">
            <a:off x="2743200" y="4010819"/>
            <a:ext cx="15475" cy="499646"/>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14800" y="4620419"/>
            <a:ext cx="1070934" cy="461665"/>
          </a:xfrm>
          <a:prstGeom prst="rect">
            <a:avLst/>
          </a:prstGeom>
          <a:noFill/>
        </p:spPr>
        <p:txBody>
          <a:bodyPr wrap="none" rtlCol="0">
            <a:spAutoFit/>
          </a:bodyPr>
          <a:lstStyle/>
          <a:p>
            <a:r>
              <a:rPr lang="en-US" sz="1200" dirty="0"/>
              <a:t>GRADUATE </a:t>
            </a:r>
          </a:p>
          <a:p>
            <a:r>
              <a:rPr lang="en-US" sz="1200" dirty="0"/>
              <a:t>ARCHITECT</a:t>
            </a:r>
          </a:p>
        </p:txBody>
      </p:sp>
      <p:cxnSp>
        <p:nvCxnSpPr>
          <p:cNvPr id="45" name="Straight Connector 44"/>
          <p:cNvCxnSpPr/>
          <p:nvPr/>
        </p:nvCxnSpPr>
        <p:spPr>
          <a:xfrm>
            <a:off x="4648200" y="4010819"/>
            <a:ext cx="1" cy="575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743200" y="4010819"/>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733800" y="1877219"/>
            <a:ext cx="15476"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733800" y="2944019"/>
            <a:ext cx="15476"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733800" y="3629819"/>
            <a:ext cx="15476"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410200" y="4620419"/>
            <a:ext cx="1233479" cy="646331"/>
          </a:xfrm>
          <a:prstGeom prst="rect">
            <a:avLst/>
          </a:prstGeom>
          <a:noFill/>
        </p:spPr>
        <p:txBody>
          <a:bodyPr wrap="none" rtlCol="0">
            <a:spAutoFit/>
          </a:bodyPr>
          <a:lstStyle/>
          <a:p>
            <a:pPr algn="ctr"/>
            <a:r>
              <a:rPr lang="en-US" sz="1200" dirty="0"/>
              <a:t>SITE</a:t>
            </a:r>
          </a:p>
          <a:p>
            <a:pPr algn="ctr"/>
            <a:r>
              <a:rPr lang="en-US" sz="1200" dirty="0"/>
              <a:t>SUPERVISION</a:t>
            </a:r>
          </a:p>
          <a:p>
            <a:pPr algn="ctr"/>
            <a:r>
              <a:rPr lang="en-US" sz="1200" dirty="0"/>
              <a:t>MANAGER</a:t>
            </a:r>
          </a:p>
        </p:txBody>
      </p:sp>
      <p:cxnSp>
        <p:nvCxnSpPr>
          <p:cNvPr id="60" name="Straight Connector 59"/>
          <p:cNvCxnSpPr/>
          <p:nvPr/>
        </p:nvCxnSpPr>
        <p:spPr>
          <a:xfrm>
            <a:off x="5943600" y="4010819"/>
            <a:ext cx="1" cy="57584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6648" y="0"/>
            <a:ext cx="5867400" cy="6324600"/>
          </a:xfrm>
        </p:spPr>
        <p:txBody>
          <a:bodyPr/>
          <a:lstStyle/>
          <a:p>
            <a:pPr algn="l"/>
            <a:r>
              <a:rPr lang="en-US" sz="1200" dirty="0">
                <a:solidFill>
                  <a:schemeClr val="tx1"/>
                </a:solidFill>
                <a:latin typeface="Berlin Sans FB" pitchFamily="34" charset="0"/>
              </a:rPr>
              <a:t> </a:t>
            </a:r>
          </a:p>
          <a:p>
            <a:pPr algn="l"/>
            <a:r>
              <a:rPr lang="en-US" sz="1400" b="1" dirty="0">
                <a:solidFill>
                  <a:schemeClr val="tx1"/>
                </a:solidFill>
                <a:latin typeface="Berlin Sans FB" pitchFamily="34" charset="0"/>
              </a:rPr>
              <a:t>LIST OF SELECTED PROJECTS UNDERTAKEN</a:t>
            </a:r>
          </a:p>
          <a:p>
            <a:pPr algn="l"/>
            <a:r>
              <a:rPr lang="en-US" sz="1200" dirty="0">
                <a:solidFill>
                  <a:schemeClr val="tx1"/>
                </a:solidFill>
                <a:latin typeface="Berlin Sans FB" pitchFamily="34" charset="0"/>
              </a:rPr>
              <a:t> </a:t>
            </a:r>
          </a:p>
          <a:p>
            <a:pPr algn="l"/>
            <a:r>
              <a:rPr lang="en-US" sz="1200" dirty="0">
                <a:solidFill>
                  <a:schemeClr val="tx1"/>
                </a:solidFill>
                <a:latin typeface="Berlin Sans FB" pitchFamily="34" charset="0"/>
              </a:rPr>
              <a:t>HEALTH</a:t>
            </a:r>
          </a:p>
          <a:p>
            <a:pPr marL="342900" lvl="0" indent="-342900" algn="l">
              <a:buFont typeface="+mj-lt"/>
              <a:buAutoNum type="arabicPeriod"/>
            </a:pPr>
            <a:r>
              <a:rPr lang="en-US" sz="1200" dirty="0">
                <a:solidFill>
                  <a:schemeClr val="tx1"/>
                </a:solidFill>
                <a:latin typeface="Berlin Sans FB" pitchFamily="34" charset="0"/>
              </a:rPr>
              <a:t>Extension To The Renal Unit, ,KNH, 200M</a:t>
            </a:r>
          </a:p>
          <a:p>
            <a:pPr marL="342900" lvl="0" indent="-342900" algn="l">
              <a:buFont typeface="+mj-lt"/>
              <a:buAutoNum type="arabicPeriod"/>
            </a:pPr>
            <a:r>
              <a:rPr lang="en-US" sz="1200" dirty="0">
                <a:solidFill>
                  <a:schemeClr val="tx1"/>
                </a:solidFill>
                <a:latin typeface="Berlin Sans FB" pitchFamily="34" charset="0"/>
              </a:rPr>
              <a:t>Proposed Cancer Centre, KNH, 1.1B</a:t>
            </a:r>
          </a:p>
          <a:p>
            <a:pPr marL="342900" lvl="0" indent="-342900" algn="l">
              <a:buFont typeface="+mj-lt"/>
              <a:buAutoNum type="arabicPeriod"/>
            </a:pPr>
            <a:r>
              <a:rPr lang="en-US" sz="1200" dirty="0">
                <a:solidFill>
                  <a:schemeClr val="tx1"/>
                </a:solidFill>
                <a:latin typeface="Berlin Sans FB" pitchFamily="34" charset="0"/>
              </a:rPr>
              <a:t>Model Emergency Centre, 50M</a:t>
            </a:r>
          </a:p>
          <a:p>
            <a:pPr marL="342900" lvl="0" indent="-342900" algn="l">
              <a:buFont typeface="+mj-lt"/>
              <a:buAutoNum type="arabicPeriod"/>
            </a:pPr>
            <a:r>
              <a:rPr lang="en-US" sz="1200" dirty="0" err="1">
                <a:solidFill>
                  <a:schemeClr val="tx1"/>
                </a:solidFill>
                <a:latin typeface="Berlin Sans FB" pitchFamily="34" charset="0"/>
              </a:rPr>
              <a:t>Loitoktok</a:t>
            </a:r>
            <a:r>
              <a:rPr lang="en-US" sz="1200" dirty="0">
                <a:solidFill>
                  <a:schemeClr val="tx1"/>
                </a:solidFill>
                <a:latin typeface="Berlin Sans FB" pitchFamily="34" charset="0"/>
              </a:rPr>
              <a:t> Cottage Hospital, 43M</a:t>
            </a:r>
          </a:p>
          <a:p>
            <a:pPr marL="342900" lvl="0" indent="-342900" algn="l">
              <a:buFont typeface="+mj-lt"/>
              <a:buAutoNum type="arabicPeriod"/>
            </a:pPr>
            <a:r>
              <a:rPr lang="en-US" sz="1200" dirty="0" err="1">
                <a:solidFill>
                  <a:schemeClr val="tx1"/>
                </a:solidFill>
                <a:latin typeface="Berlin Sans FB" pitchFamily="34" charset="0"/>
              </a:rPr>
              <a:t>Mitunguu</a:t>
            </a:r>
            <a:r>
              <a:rPr lang="en-US" sz="1200" dirty="0">
                <a:solidFill>
                  <a:schemeClr val="tx1"/>
                </a:solidFill>
                <a:latin typeface="Berlin Sans FB" pitchFamily="34" charset="0"/>
              </a:rPr>
              <a:t> Cancer Centre, </a:t>
            </a:r>
            <a:r>
              <a:rPr lang="en-US" sz="1200" dirty="0" err="1">
                <a:solidFill>
                  <a:schemeClr val="tx1"/>
                </a:solidFill>
                <a:latin typeface="Berlin Sans FB" pitchFamily="34" charset="0"/>
              </a:rPr>
              <a:t>Meru</a:t>
            </a:r>
            <a:r>
              <a:rPr lang="en-US" sz="1200" dirty="0">
                <a:solidFill>
                  <a:schemeClr val="tx1"/>
                </a:solidFill>
                <a:latin typeface="Berlin Sans FB" pitchFamily="34" charset="0"/>
              </a:rPr>
              <a:t>, 150M</a:t>
            </a:r>
          </a:p>
          <a:p>
            <a:pPr marL="342900" lvl="0" indent="-342900" algn="l">
              <a:buFont typeface="+mj-lt"/>
              <a:buAutoNum type="arabicPeriod"/>
            </a:pPr>
            <a:r>
              <a:rPr lang="en-US" sz="1200" dirty="0">
                <a:solidFill>
                  <a:schemeClr val="tx1"/>
                </a:solidFill>
                <a:latin typeface="Berlin Sans FB" pitchFamily="34" charset="0"/>
              </a:rPr>
              <a:t>Kaka Medical </a:t>
            </a:r>
            <a:r>
              <a:rPr lang="en-US" sz="1200" dirty="0" err="1">
                <a:solidFill>
                  <a:schemeClr val="tx1"/>
                </a:solidFill>
                <a:latin typeface="Berlin Sans FB" pitchFamily="34" charset="0"/>
              </a:rPr>
              <a:t>Cntre</a:t>
            </a:r>
            <a:r>
              <a:rPr lang="en-US" sz="1200" dirty="0">
                <a:solidFill>
                  <a:schemeClr val="tx1"/>
                </a:solidFill>
                <a:latin typeface="Berlin Sans FB" pitchFamily="34" charset="0"/>
              </a:rPr>
              <a:t>, </a:t>
            </a:r>
            <a:r>
              <a:rPr lang="en-US" sz="1200" dirty="0" err="1">
                <a:solidFill>
                  <a:schemeClr val="tx1"/>
                </a:solidFill>
                <a:latin typeface="Berlin Sans FB" pitchFamily="34" charset="0"/>
              </a:rPr>
              <a:t>Kakamega</a:t>
            </a:r>
            <a:r>
              <a:rPr lang="en-US" sz="1200" dirty="0">
                <a:solidFill>
                  <a:schemeClr val="tx1"/>
                </a:solidFill>
                <a:latin typeface="Berlin Sans FB" pitchFamily="34" charset="0"/>
              </a:rPr>
              <a:t>, 250M</a:t>
            </a:r>
          </a:p>
          <a:p>
            <a:pPr marL="342900" lvl="0" indent="-342900" algn="l">
              <a:buFont typeface="+mj-lt"/>
              <a:buAutoNum type="arabicPeriod"/>
            </a:pPr>
            <a:r>
              <a:rPr lang="en-US" sz="1200" dirty="0">
                <a:solidFill>
                  <a:schemeClr val="tx1"/>
                </a:solidFill>
                <a:latin typeface="Berlin Sans FB" pitchFamily="34" charset="0"/>
              </a:rPr>
              <a:t>Nairobi Radiotherapy Centre, Nairobi, 700M</a:t>
            </a:r>
          </a:p>
          <a:p>
            <a:pPr marL="342900" lvl="0" indent="-342900" algn="l">
              <a:buFont typeface="+mj-lt"/>
              <a:buAutoNum type="arabicPeriod"/>
            </a:pPr>
            <a:r>
              <a:rPr lang="en-US" sz="1200" dirty="0" err="1">
                <a:solidFill>
                  <a:schemeClr val="tx1"/>
                </a:solidFill>
                <a:latin typeface="Berlin Sans FB" pitchFamily="34" charset="0"/>
              </a:rPr>
              <a:t>Garissa</a:t>
            </a:r>
            <a:r>
              <a:rPr lang="en-US" sz="1200" dirty="0">
                <a:solidFill>
                  <a:schemeClr val="tx1"/>
                </a:solidFill>
                <a:latin typeface="Berlin Sans FB" pitchFamily="34" charset="0"/>
              </a:rPr>
              <a:t> Cancer Centre, </a:t>
            </a:r>
            <a:r>
              <a:rPr lang="en-US" sz="1200" dirty="0" err="1">
                <a:solidFill>
                  <a:schemeClr val="tx1"/>
                </a:solidFill>
                <a:latin typeface="Berlin Sans FB" pitchFamily="34" charset="0"/>
              </a:rPr>
              <a:t>Garissa</a:t>
            </a:r>
            <a:r>
              <a:rPr lang="en-US" sz="1200" dirty="0">
                <a:solidFill>
                  <a:schemeClr val="tx1"/>
                </a:solidFill>
                <a:latin typeface="Berlin Sans FB" pitchFamily="34" charset="0"/>
              </a:rPr>
              <a:t>, 540M</a:t>
            </a:r>
          </a:p>
          <a:p>
            <a:pPr marL="342900" lvl="0" indent="-342900" algn="l">
              <a:buFont typeface="+mj-lt"/>
              <a:buAutoNum type="arabicPeriod"/>
            </a:pPr>
            <a:r>
              <a:rPr lang="en-US" sz="1200" dirty="0">
                <a:solidFill>
                  <a:schemeClr val="tx1"/>
                </a:solidFill>
                <a:latin typeface="Berlin Sans FB" pitchFamily="34" charset="0"/>
              </a:rPr>
              <a:t>Expansion to </a:t>
            </a:r>
            <a:r>
              <a:rPr lang="en-US" sz="1200" dirty="0" err="1">
                <a:solidFill>
                  <a:schemeClr val="tx1"/>
                </a:solidFill>
                <a:latin typeface="Berlin Sans FB" pitchFamily="34" charset="0"/>
              </a:rPr>
              <a:t>Othaya</a:t>
            </a:r>
            <a:r>
              <a:rPr lang="en-US" sz="1200" dirty="0">
                <a:solidFill>
                  <a:schemeClr val="tx1"/>
                </a:solidFill>
                <a:latin typeface="Berlin Sans FB" pitchFamily="34" charset="0"/>
              </a:rPr>
              <a:t> Level 6 Hospital, </a:t>
            </a:r>
            <a:r>
              <a:rPr lang="en-US" sz="1200" dirty="0" err="1">
                <a:solidFill>
                  <a:schemeClr val="tx1"/>
                </a:solidFill>
                <a:latin typeface="Berlin Sans FB" pitchFamily="34" charset="0"/>
              </a:rPr>
              <a:t>Othaya</a:t>
            </a:r>
            <a:r>
              <a:rPr lang="en-US" sz="1200" dirty="0">
                <a:solidFill>
                  <a:schemeClr val="tx1"/>
                </a:solidFill>
                <a:latin typeface="Berlin Sans FB" pitchFamily="34" charset="0"/>
              </a:rPr>
              <a:t>, 200M</a:t>
            </a:r>
          </a:p>
          <a:p>
            <a:pPr marL="342900" lvl="0" indent="-342900" algn="l">
              <a:buFont typeface="+mj-lt"/>
              <a:buAutoNum type="arabicPeriod"/>
            </a:pPr>
            <a:r>
              <a:rPr lang="en-US" sz="1200" dirty="0">
                <a:solidFill>
                  <a:schemeClr val="tx1"/>
                </a:solidFill>
                <a:latin typeface="Berlin Sans FB" pitchFamily="34" charset="0"/>
              </a:rPr>
              <a:t>Master planning and Expansion of </a:t>
            </a:r>
            <a:r>
              <a:rPr lang="en-US" sz="1200" dirty="0" err="1">
                <a:solidFill>
                  <a:schemeClr val="tx1"/>
                </a:solidFill>
                <a:latin typeface="Berlin Sans FB" pitchFamily="34" charset="0"/>
              </a:rPr>
              <a:t>Komarock</a:t>
            </a:r>
            <a:r>
              <a:rPr lang="en-US" sz="1200" dirty="0">
                <a:solidFill>
                  <a:schemeClr val="tx1"/>
                </a:solidFill>
                <a:latin typeface="Berlin Sans FB" pitchFamily="34" charset="0"/>
              </a:rPr>
              <a:t> Modern Hospital, </a:t>
            </a:r>
            <a:r>
              <a:rPr lang="en-US" sz="1200" dirty="0" err="1">
                <a:solidFill>
                  <a:schemeClr val="tx1"/>
                </a:solidFill>
                <a:latin typeface="Berlin Sans FB" pitchFamily="34" charset="0"/>
              </a:rPr>
              <a:t>Utawala</a:t>
            </a:r>
            <a:r>
              <a:rPr lang="en-US" sz="1200" dirty="0">
                <a:solidFill>
                  <a:schemeClr val="tx1"/>
                </a:solidFill>
                <a:latin typeface="Berlin Sans FB" pitchFamily="34" charset="0"/>
              </a:rPr>
              <a:t>, </a:t>
            </a:r>
            <a:r>
              <a:rPr lang="en-US" sz="1200" dirty="0" err="1">
                <a:solidFill>
                  <a:schemeClr val="tx1"/>
                </a:solidFill>
                <a:latin typeface="Berlin Sans FB" pitchFamily="34" charset="0"/>
              </a:rPr>
              <a:t>Ksh</a:t>
            </a:r>
            <a:r>
              <a:rPr lang="en-US" sz="1200" dirty="0">
                <a:solidFill>
                  <a:schemeClr val="tx1"/>
                </a:solidFill>
                <a:latin typeface="Berlin Sans FB" pitchFamily="34" charset="0"/>
              </a:rPr>
              <a:t> 1.5B</a:t>
            </a:r>
          </a:p>
          <a:p>
            <a:pPr marL="342900" lvl="0" indent="-342900" algn="l">
              <a:buFont typeface="+mj-lt"/>
              <a:buAutoNum type="arabicPeriod"/>
            </a:pPr>
            <a:r>
              <a:rPr lang="en-US" sz="1200" dirty="0">
                <a:solidFill>
                  <a:schemeClr val="tx1"/>
                </a:solidFill>
                <a:latin typeface="Berlin Sans FB" pitchFamily="34" charset="0"/>
              </a:rPr>
              <a:t>Proposed </a:t>
            </a:r>
            <a:r>
              <a:rPr lang="en-US" sz="1200" dirty="0" err="1">
                <a:solidFill>
                  <a:schemeClr val="tx1"/>
                </a:solidFill>
                <a:latin typeface="Berlin Sans FB" pitchFamily="34" charset="0"/>
              </a:rPr>
              <a:t>Komarock</a:t>
            </a:r>
            <a:r>
              <a:rPr lang="en-US" sz="1200" dirty="0">
                <a:solidFill>
                  <a:schemeClr val="tx1"/>
                </a:solidFill>
                <a:latin typeface="Berlin Sans FB" pitchFamily="34" charset="0"/>
              </a:rPr>
              <a:t> Modern Hospital, </a:t>
            </a:r>
            <a:r>
              <a:rPr lang="en-US" sz="1200" dirty="0" err="1">
                <a:solidFill>
                  <a:schemeClr val="tx1"/>
                </a:solidFill>
                <a:latin typeface="Berlin Sans FB" pitchFamily="34" charset="0"/>
              </a:rPr>
              <a:t>Kitengela</a:t>
            </a:r>
            <a:r>
              <a:rPr lang="en-US" sz="1200" dirty="0">
                <a:solidFill>
                  <a:schemeClr val="tx1"/>
                </a:solidFill>
                <a:latin typeface="Berlin Sans FB" pitchFamily="34" charset="0"/>
              </a:rPr>
              <a:t>, 2B</a:t>
            </a:r>
          </a:p>
          <a:p>
            <a:pPr marL="342900" lvl="0" indent="-342900" algn="l">
              <a:buFont typeface="+mj-lt"/>
              <a:buAutoNum type="arabicPeriod"/>
            </a:pPr>
            <a:r>
              <a:rPr lang="en-US" sz="1200" dirty="0">
                <a:solidFill>
                  <a:schemeClr val="tx1"/>
                </a:solidFill>
                <a:latin typeface="Berlin Sans FB" pitchFamily="34" charset="0"/>
              </a:rPr>
              <a:t>Kory Family Hospital, Kimilili,300M</a:t>
            </a:r>
          </a:p>
          <a:p>
            <a:pPr marL="342900" indent="-342900" algn="l">
              <a:buFont typeface="+mj-lt"/>
              <a:buAutoNum type="arabicPeriod"/>
            </a:pPr>
            <a:r>
              <a:rPr lang="en-US" sz="1200" dirty="0" err="1">
                <a:solidFill>
                  <a:schemeClr val="tx1"/>
                </a:solidFill>
                <a:latin typeface="Berlin Sans FB" pitchFamily="34" charset="0"/>
              </a:rPr>
              <a:t>Komarock</a:t>
            </a:r>
            <a:r>
              <a:rPr lang="en-US" sz="1200" dirty="0">
                <a:solidFill>
                  <a:schemeClr val="tx1"/>
                </a:solidFill>
                <a:latin typeface="Berlin Sans FB" pitchFamily="34" charset="0"/>
              </a:rPr>
              <a:t> Modern Hospital, </a:t>
            </a:r>
            <a:r>
              <a:rPr lang="en-US" sz="1200" dirty="0" err="1">
                <a:solidFill>
                  <a:schemeClr val="tx1"/>
                </a:solidFill>
                <a:latin typeface="Berlin Sans FB" pitchFamily="34" charset="0"/>
              </a:rPr>
              <a:t>Chuka</a:t>
            </a:r>
            <a:r>
              <a:rPr lang="en-US" sz="1200" dirty="0">
                <a:solidFill>
                  <a:schemeClr val="tx1"/>
                </a:solidFill>
                <a:latin typeface="Berlin Sans FB" pitchFamily="34" charset="0"/>
              </a:rPr>
              <a:t>, 400M</a:t>
            </a:r>
          </a:p>
          <a:p>
            <a:pPr marL="342900" indent="-342900" algn="l">
              <a:buFont typeface="+mj-lt"/>
              <a:buAutoNum type="arabicPeriod"/>
            </a:pPr>
            <a:r>
              <a:rPr lang="en-US" sz="1200" dirty="0">
                <a:solidFill>
                  <a:schemeClr val="tx1"/>
                </a:solidFill>
                <a:latin typeface="Berlin Sans FB" pitchFamily="34" charset="0"/>
              </a:rPr>
              <a:t>Proposed </a:t>
            </a:r>
            <a:r>
              <a:rPr lang="en-US" sz="1200" dirty="0" err="1">
                <a:solidFill>
                  <a:schemeClr val="tx1"/>
                </a:solidFill>
                <a:latin typeface="Berlin Sans FB" pitchFamily="34" charset="0"/>
              </a:rPr>
              <a:t>Tala</a:t>
            </a:r>
            <a:r>
              <a:rPr lang="en-US" sz="1200" dirty="0">
                <a:solidFill>
                  <a:schemeClr val="tx1"/>
                </a:solidFill>
                <a:latin typeface="Berlin Sans FB" pitchFamily="34" charset="0"/>
              </a:rPr>
              <a:t> Hospital, 300M</a:t>
            </a:r>
          </a:p>
          <a:p>
            <a:pPr marL="342900" indent="-342900" algn="l">
              <a:buFont typeface="+mj-lt"/>
              <a:buAutoNum type="arabicPeriod"/>
            </a:pPr>
            <a:r>
              <a:rPr lang="en-US" sz="1200" dirty="0">
                <a:solidFill>
                  <a:schemeClr val="tx1"/>
                </a:solidFill>
                <a:latin typeface="Berlin Sans FB" pitchFamily="34" charset="0"/>
              </a:rPr>
              <a:t>Proposed  Theatre Renovations to Fountain Healthcare, 20M</a:t>
            </a:r>
          </a:p>
          <a:p>
            <a:pPr marL="342900" indent="-342900" algn="l">
              <a:buFont typeface="+mj-lt"/>
              <a:buAutoNum type="arabicPeriod"/>
            </a:pPr>
            <a:r>
              <a:rPr lang="en-US" sz="1200" dirty="0">
                <a:solidFill>
                  <a:schemeClr val="tx1"/>
                </a:solidFill>
                <a:latin typeface="Berlin Sans FB" pitchFamily="34" charset="0"/>
              </a:rPr>
              <a:t>Proposed Juba Diagnostic Centre, USD 3M</a:t>
            </a:r>
          </a:p>
          <a:p>
            <a:pPr marL="342900" indent="-342900" algn="l">
              <a:buFont typeface="+mj-lt"/>
              <a:buAutoNum type="arabicPeriod"/>
            </a:pPr>
            <a:r>
              <a:rPr lang="en-US" sz="1200" dirty="0">
                <a:solidFill>
                  <a:schemeClr val="tx1"/>
                </a:solidFill>
                <a:latin typeface="Berlin Sans FB" pitchFamily="34" charset="0"/>
              </a:rPr>
              <a:t>Renovation and Upgrade of Better Living Hospital, </a:t>
            </a:r>
            <a:r>
              <a:rPr lang="en-US" sz="1200" dirty="0" err="1">
                <a:solidFill>
                  <a:schemeClr val="tx1"/>
                </a:solidFill>
                <a:latin typeface="Berlin Sans FB" pitchFamily="34" charset="0"/>
              </a:rPr>
              <a:t>Kshs</a:t>
            </a:r>
            <a:r>
              <a:rPr lang="en-US" sz="1200" dirty="0">
                <a:solidFill>
                  <a:schemeClr val="tx1"/>
                </a:solidFill>
                <a:latin typeface="Berlin Sans FB" pitchFamily="34" charset="0"/>
              </a:rPr>
              <a:t> 800M</a:t>
            </a:r>
          </a:p>
          <a:p>
            <a:pPr marL="342900" indent="-342900" algn="l">
              <a:buFont typeface="+mj-lt"/>
              <a:buAutoNum type="arabicPeriod"/>
            </a:pPr>
            <a:r>
              <a:rPr lang="en-US" sz="1200" dirty="0">
                <a:solidFill>
                  <a:schemeClr val="tx1"/>
                </a:solidFill>
                <a:latin typeface="Berlin Sans FB" pitchFamily="34" charset="0"/>
              </a:rPr>
              <a:t>Masterplan of the Mater </a:t>
            </a:r>
            <a:r>
              <a:rPr lang="en-US" sz="1200" dirty="0" err="1">
                <a:solidFill>
                  <a:schemeClr val="tx1"/>
                </a:solidFill>
                <a:latin typeface="Berlin Sans FB" pitchFamily="34" charset="0"/>
              </a:rPr>
              <a:t>Misoridae</a:t>
            </a:r>
            <a:endParaRPr lang="en-US" sz="1200" dirty="0">
              <a:solidFill>
                <a:schemeClr val="tx1"/>
              </a:solidFill>
              <a:latin typeface="Berlin Sans FB" pitchFamily="34" charset="0"/>
            </a:endParaRPr>
          </a:p>
          <a:p>
            <a:pPr algn="l"/>
            <a:r>
              <a:rPr lang="en-US" sz="1200" dirty="0">
                <a:solidFill>
                  <a:schemeClr val="tx1"/>
                </a:solidFill>
                <a:latin typeface="Berlin Sans FB" pitchFamily="34" charset="0"/>
              </a:rPr>
              <a:t> </a:t>
            </a:r>
          </a:p>
          <a:p>
            <a:pPr algn="l"/>
            <a:r>
              <a:rPr lang="en-US" sz="1200" dirty="0">
                <a:solidFill>
                  <a:schemeClr val="tx1"/>
                </a:solidFill>
                <a:latin typeface="Berlin Sans FB" pitchFamily="34" charset="0"/>
              </a:rPr>
              <a:t> INSTITUTIONAL</a:t>
            </a:r>
          </a:p>
          <a:p>
            <a:pPr marL="342900" lvl="0" indent="-342900" algn="l">
              <a:buFont typeface="+mj-lt"/>
              <a:buAutoNum type="arabicPeriod"/>
            </a:pPr>
            <a:r>
              <a:rPr lang="en-US" sz="1200" dirty="0" err="1">
                <a:solidFill>
                  <a:schemeClr val="tx1"/>
                </a:solidFill>
                <a:latin typeface="Berlin Sans FB" pitchFamily="34" charset="0"/>
              </a:rPr>
              <a:t>Kirinyaga</a:t>
            </a:r>
            <a:r>
              <a:rPr lang="en-US" sz="1200" dirty="0">
                <a:solidFill>
                  <a:schemeClr val="tx1"/>
                </a:solidFill>
                <a:latin typeface="Berlin Sans FB" pitchFamily="34" charset="0"/>
              </a:rPr>
              <a:t> University Tuition Complex Phase 1, 360M</a:t>
            </a:r>
          </a:p>
          <a:p>
            <a:pPr marL="342900" lvl="0" indent="-342900" algn="l">
              <a:buFont typeface="+mj-lt"/>
              <a:buAutoNum type="arabicPeriod"/>
            </a:pPr>
            <a:r>
              <a:rPr lang="en-US" sz="1200" dirty="0">
                <a:solidFill>
                  <a:schemeClr val="tx1"/>
                </a:solidFill>
                <a:latin typeface="Berlin Sans FB" pitchFamily="34" charset="0"/>
              </a:rPr>
              <a:t>Proposed </a:t>
            </a:r>
            <a:r>
              <a:rPr lang="en-US" sz="1200" dirty="0" err="1">
                <a:solidFill>
                  <a:schemeClr val="tx1"/>
                </a:solidFill>
                <a:latin typeface="Berlin Sans FB" pitchFamily="34" charset="0"/>
              </a:rPr>
              <a:t>Kirinyaga</a:t>
            </a:r>
            <a:r>
              <a:rPr lang="en-US" sz="1200" dirty="0">
                <a:solidFill>
                  <a:schemeClr val="tx1"/>
                </a:solidFill>
                <a:latin typeface="Berlin Sans FB" pitchFamily="34" charset="0"/>
              </a:rPr>
              <a:t> University Tuition Complex Phase 2, 580M</a:t>
            </a:r>
          </a:p>
          <a:p>
            <a:pPr marL="342900" lvl="0" indent="-342900" algn="l">
              <a:buFont typeface="+mj-lt"/>
              <a:buAutoNum type="arabicPeriod"/>
            </a:pPr>
            <a:r>
              <a:rPr lang="en-US" sz="1200" dirty="0" err="1">
                <a:solidFill>
                  <a:schemeClr val="tx1"/>
                </a:solidFill>
                <a:latin typeface="Berlin Sans FB" pitchFamily="34" charset="0"/>
              </a:rPr>
              <a:t>Kirinyaga</a:t>
            </a:r>
            <a:r>
              <a:rPr lang="en-US" sz="1200" dirty="0">
                <a:solidFill>
                  <a:schemeClr val="tx1"/>
                </a:solidFill>
                <a:latin typeface="Berlin Sans FB" pitchFamily="34" charset="0"/>
              </a:rPr>
              <a:t> University Dining Hall</a:t>
            </a:r>
          </a:p>
          <a:p>
            <a:pPr marL="342900" lvl="0" indent="-342900" algn="l">
              <a:buFont typeface="+mj-lt"/>
              <a:buAutoNum type="arabicPeriod"/>
            </a:pPr>
            <a:r>
              <a:rPr lang="en-US" sz="1200" dirty="0" err="1">
                <a:solidFill>
                  <a:schemeClr val="tx1"/>
                </a:solidFill>
                <a:latin typeface="Berlin Sans FB" pitchFamily="34" charset="0"/>
              </a:rPr>
              <a:t>Kirinyaga</a:t>
            </a:r>
            <a:r>
              <a:rPr lang="en-US" sz="1200" dirty="0">
                <a:solidFill>
                  <a:schemeClr val="tx1"/>
                </a:solidFill>
                <a:latin typeface="Berlin Sans FB" pitchFamily="34" charset="0"/>
              </a:rPr>
              <a:t> University Science Labs</a:t>
            </a:r>
          </a:p>
          <a:p>
            <a:pPr marL="342900" indent="-342900" algn="l">
              <a:buFont typeface="+mj-lt"/>
              <a:buAutoNum type="arabicPeriod"/>
            </a:pPr>
            <a:r>
              <a:rPr lang="en-US" sz="1200" dirty="0">
                <a:solidFill>
                  <a:schemeClr val="tx1"/>
                </a:solidFill>
                <a:latin typeface="Berlin Sans FB" pitchFamily="34" charset="0"/>
              </a:rPr>
              <a:t>Renovation Of TIVET Schools In Rwanda</a:t>
            </a:r>
          </a:p>
          <a:p>
            <a:pPr marL="342900" indent="-342900" algn="l">
              <a:buFont typeface="+mj-lt"/>
              <a:buAutoNum type="arabicPeriod"/>
            </a:pPr>
            <a:r>
              <a:rPr lang="en-US" sz="1200" dirty="0" err="1">
                <a:solidFill>
                  <a:schemeClr val="tx1"/>
                </a:solidFill>
                <a:latin typeface="Berlin Sans FB" pitchFamily="34" charset="0"/>
              </a:rPr>
              <a:t>Gashora</a:t>
            </a:r>
            <a:r>
              <a:rPr lang="en-US" sz="1200" dirty="0">
                <a:solidFill>
                  <a:schemeClr val="tx1"/>
                </a:solidFill>
                <a:latin typeface="Berlin Sans FB" pitchFamily="34" charset="0"/>
              </a:rPr>
              <a:t> Girls Academy , </a:t>
            </a:r>
            <a:r>
              <a:rPr lang="en-US" sz="1200" dirty="0" err="1">
                <a:solidFill>
                  <a:schemeClr val="tx1"/>
                </a:solidFill>
                <a:latin typeface="Berlin Sans FB" pitchFamily="34" charset="0"/>
              </a:rPr>
              <a:t>Bugesera</a:t>
            </a:r>
            <a:endParaRPr lang="en-US" sz="1200" dirty="0">
              <a:solidFill>
                <a:schemeClr val="tx1"/>
              </a:solidFill>
              <a:latin typeface="Berlin Sans FB" pitchFamily="34" charset="0"/>
            </a:endParaRPr>
          </a:p>
          <a:p>
            <a:pPr marL="342900" indent="-342900" algn="l">
              <a:buFont typeface="+mj-lt"/>
              <a:buAutoNum type="arabicPeriod"/>
            </a:pPr>
            <a:r>
              <a:rPr lang="en-US" sz="1200" dirty="0">
                <a:solidFill>
                  <a:schemeClr val="tx1"/>
                </a:solidFill>
                <a:latin typeface="Berlin Sans FB" pitchFamily="34" charset="0"/>
              </a:rPr>
              <a:t>Proposed Studios for KIE, Nairobi</a:t>
            </a:r>
          </a:p>
          <a:p>
            <a:pPr algn="l"/>
            <a:r>
              <a:rPr lang="en-US" sz="1200" dirty="0">
                <a:solidFill>
                  <a:schemeClr val="tx1"/>
                </a:solidFill>
                <a:latin typeface="Berlin Sans FB" pitchFamily="34" charset="0"/>
              </a:rPr>
              <a:t> </a:t>
            </a:r>
          </a:p>
          <a:p>
            <a:pPr algn="l"/>
            <a:r>
              <a:rPr lang="en-US" sz="1200" dirty="0">
                <a:solidFill>
                  <a:schemeClr val="tx1"/>
                </a:solidFill>
                <a:latin typeface="Berlin Sans FB" pitchFamily="34" charset="0"/>
              </a:rPr>
              <a:t>HOSPITALITY</a:t>
            </a:r>
          </a:p>
          <a:p>
            <a:pPr marL="342900" lvl="0" indent="-342900" algn="l">
              <a:buFont typeface="+mj-lt"/>
              <a:buAutoNum type="arabicPeriod"/>
            </a:pPr>
            <a:r>
              <a:rPr lang="en-US" sz="1200" dirty="0" err="1">
                <a:solidFill>
                  <a:schemeClr val="tx1"/>
                </a:solidFill>
                <a:latin typeface="Berlin Sans FB" pitchFamily="34" charset="0"/>
              </a:rPr>
              <a:t>Mvuli</a:t>
            </a:r>
            <a:r>
              <a:rPr lang="en-US" sz="1200" dirty="0">
                <a:solidFill>
                  <a:schemeClr val="tx1"/>
                </a:solidFill>
                <a:latin typeface="Berlin Sans FB" pitchFamily="34" charset="0"/>
              </a:rPr>
              <a:t> Hotel, </a:t>
            </a:r>
            <a:r>
              <a:rPr lang="en-US" sz="1200" dirty="0" err="1">
                <a:solidFill>
                  <a:schemeClr val="tx1"/>
                </a:solidFill>
                <a:latin typeface="Berlin Sans FB" pitchFamily="34" charset="0"/>
              </a:rPr>
              <a:t>Arusha</a:t>
            </a:r>
            <a:endParaRPr lang="en-US" sz="1200" dirty="0">
              <a:solidFill>
                <a:schemeClr val="tx1"/>
              </a:solidFill>
              <a:latin typeface="Berlin Sans FB" pitchFamily="34" charset="0"/>
            </a:endParaRPr>
          </a:p>
          <a:p>
            <a:pPr marL="342900" lvl="0" indent="-342900" algn="l">
              <a:buFont typeface="+mj-lt"/>
              <a:buAutoNum type="arabicPeriod"/>
            </a:pPr>
            <a:r>
              <a:rPr lang="en-US" sz="1200" dirty="0" err="1">
                <a:solidFill>
                  <a:schemeClr val="tx1"/>
                </a:solidFill>
                <a:latin typeface="Berlin Sans FB" pitchFamily="34" charset="0"/>
              </a:rPr>
              <a:t>Hilview</a:t>
            </a:r>
            <a:r>
              <a:rPr lang="en-US" sz="1200" dirty="0">
                <a:solidFill>
                  <a:schemeClr val="tx1"/>
                </a:solidFill>
                <a:latin typeface="Berlin Sans FB" pitchFamily="34" charset="0"/>
              </a:rPr>
              <a:t> Hotel, </a:t>
            </a:r>
            <a:r>
              <a:rPr lang="en-US" sz="1200" dirty="0" err="1">
                <a:solidFill>
                  <a:schemeClr val="tx1"/>
                </a:solidFill>
                <a:latin typeface="Berlin Sans FB" pitchFamily="34" charset="0"/>
              </a:rPr>
              <a:t>Gisenyi</a:t>
            </a:r>
            <a:endParaRPr lang="en-US" sz="1200" dirty="0">
              <a:solidFill>
                <a:schemeClr val="tx1"/>
              </a:solidFill>
              <a:latin typeface="Berlin Sans FB" pitchFamily="34" charset="0"/>
            </a:endParaRPr>
          </a:p>
          <a:p>
            <a:pPr marL="342900" lvl="0" indent="-342900" algn="l">
              <a:buFont typeface="+mj-lt"/>
              <a:buAutoNum type="arabicPeriod"/>
            </a:pPr>
            <a:r>
              <a:rPr lang="en-US" sz="1200" dirty="0" err="1">
                <a:solidFill>
                  <a:schemeClr val="tx1"/>
                </a:solidFill>
                <a:latin typeface="Berlin Sans FB" pitchFamily="34" charset="0"/>
              </a:rPr>
              <a:t>Hilview</a:t>
            </a:r>
            <a:r>
              <a:rPr lang="en-US" sz="1200" dirty="0">
                <a:solidFill>
                  <a:schemeClr val="tx1"/>
                </a:solidFill>
                <a:latin typeface="Berlin Sans FB" pitchFamily="34" charset="0"/>
              </a:rPr>
              <a:t> Hotel, </a:t>
            </a:r>
            <a:r>
              <a:rPr lang="en-US" sz="1200" dirty="0" err="1">
                <a:solidFill>
                  <a:schemeClr val="tx1"/>
                </a:solidFill>
                <a:latin typeface="Berlin Sans FB" pitchFamily="34" charset="0"/>
              </a:rPr>
              <a:t>Kiyovu</a:t>
            </a:r>
            <a:endParaRPr lang="en-US" sz="1200" dirty="0">
              <a:solidFill>
                <a:schemeClr val="tx1"/>
              </a:solidFill>
              <a:latin typeface="Berlin Sans FB" pitchFamily="34" charset="0"/>
            </a:endParaRPr>
          </a:p>
          <a:p>
            <a:pPr marL="342900" lvl="0" indent="-342900" algn="l">
              <a:buFont typeface="+mj-lt"/>
              <a:buAutoNum type="arabicPeriod"/>
            </a:pPr>
            <a:r>
              <a:rPr lang="en-US" sz="1200" dirty="0" err="1">
                <a:solidFill>
                  <a:schemeClr val="tx1"/>
                </a:solidFill>
                <a:latin typeface="Berlin Sans FB" pitchFamily="34" charset="0"/>
              </a:rPr>
              <a:t>Homabay</a:t>
            </a:r>
            <a:r>
              <a:rPr lang="en-US" sz="1200" dirty="0">
                <a:solidFill>
                  <a:schemeClr val="tx1"/>
                </a:solidFill>
                <a:latin typeface="Berlin Sans FB" pitchFamily="34" charset="0"/>
              </a:rPr>
              <a:t> Hotel, </a:t>
            </a:r>
            <a:r>
              <a:rPr lang="en-US" sz="1200" dirty="0" err="1">
                <a:solidFill>
                  <a:schemeClr val="tx1"/>
                </a:solidFill>
                <a:latin typeface="Berlin Sans FB" pitchFamily="34" charset="0"/>
              </a:rPr>
              <a:t>Rodi</a:t>
            </a:r>
            <a:endParaRPr lang="en-US" sz="1200" dirty="0">
              <a:solidFill>
                <a:schemeClr val="tx1"/>
              </a:solidFill>
              <a:latin typeface="Berlin Sans FB" pitchFamily="34" charset="0"/>
            </a:endParaRPr>
          </a:p>
          <a:p>
            <a:pPr marL="342900" lvl="0" indent="-342900" algn="l">
              <a:buFont typeface="+mj-lt"/>
              <a:buAutoNum type="arabicPeriod"/>
            </a:pPr>
            <a:r>
              <a:rPr lang="en-US" sz="1200" dirty="0">
                <a:solidFill>
                  <a:schemeClr val="tx1"/>
                </a:solidFill>
                <a:latin typeface="Berlin Sans FB" pitchFamily="34" charset="0"/>
              </a:rPr>
              <a:t>Hotel Riviera, </a:t>
            </a:r>
            <a:r>
              <a:rPr lang="en-US" sz="1200" dirty="0" err="1">
                <a:solidFill>
                  <a:schemeClr val="tx1"/>
                </a:solidFill>
                <a:latin typeface="Berlin Sans FB" pitchFamily="34" charset="0"/>
              </a:rPr>
              <a:t>Goma</a:t>
            </a:r>
            <a:endParaRPr lang="en-US" sz="1200" dirty="0">
              <a:solidFill>
                <a:schemeClr val="tx1"/>
              </a:solidFill>
              <a:latin typeface="Berlin Sans FB" pitchFamily="34" charset="0"/>
            </a:endParaRPr>
          </a:p>
          <a:p>
            <a:pPr marL="342900" lvl="0" indent="-342900" algn="l">
              <a:buFont typeface="+mj-lt"/>
              <a:buAutoNum type="arabicPeriod"/>
            </a:pPr>
            <a:endParaRPr lang="en-US" sz="1200" dirty="0">
              <a:solidFill>
                <a:schemeClr val="tx1"/>
              </a:solidFill>
              <a:latin typeface="Berlin Sans FB" pitchFamily="34" charset="0"/>
            </a:endParaRPr>
          </a:p>
          <a:p>
            <a:pPr marL="342900" lvl="0" indent="-342900" algn="l"/>
            <a:r>
              <a:rPr lang="en-US" sz="1200" dirty="0">
                <a:solidFill>
                  <a:schemeClr val="tx1"/>
                </a:solidFill>
                <a:latin typeface="Berlin Sans FB" pitchFamily="34" charset="0"/>
              </a:rPr>
              <a:t>RELIGIOUS</a:t>
            </a:r>
          </a:p>
          <a:p>
            <a:pPr marL="342900" lvl="0" indent="-342900" algn="l">
              <a:buFont typeface="+mj-lt"/>
              <a:buAutoNum type="arabicPeriod"/>
            </a:pPr>
            <a:r>
              <a:rPr lang="en-US" sz="1200" dirty="0">
                <a:solidFill>
                  <a:schemeClr val="tx1"/>
                </a:solidFill>
                <a:latin typeface="Berlin Sans FB" pitchFamily="34" charset="0"/>
              </a:rPr>
              <a:t>SDA Church </a:t>
            </a:r>
            <a:r>
              <a:rPr lang="en-US" sz="1200" dirty="0" err="1">
                <a:solidFill>
                  <a:schemeClr val="tx1"/>
                </a:solidFill>
                <a:latin typeface="Berlin Sans FB" pitchFamily="34" charset="0"/>
              </a:rPr>
              <a:t>Doonholm</a:t>
            </a:r>
            <a:endParaRPr lang="en-US" sz="1200" dirty="0">
              <a:solidFill>
                <a:schemeClr val="tx1"/>
              </a:solidFill>
              <a:latin typeface="Berlin Sans FB" pitchFamily="34" charset="0"/>
            </a:endParaRPr>
          </a:p>
          <a:p>
            <a:pPr marL="342900" lvl="0" indent="-342900" algn="l">
              <a:buFont typeface="+mj-lt"/>
              <a:buAutoNum type="arabicPeriod"/>
            </a:pPr>
            <a:r>
              <a:rPr lang="en-US" sz="1200" dirty="0" err="1">
                <a:solidFill>
                  <a:schemeClr val="tx1"/>
                </a:solidFill>
                <a:latin typeface="Berlin Sans FB" pitchFamily="34" charset="0"/>
              </a:rPr>
              <a:t>Sportsview</a:t>
            </a:r>
            <a:r>
              <a:rPr lang="en-US" sz="1200" dirty="0">
                <a:solidFill>
                  <a:schemeClr val="tx1"/>
                </a:solidFill>
                <a:latin typeface="Berlin Sans FB" pitchFamily="34" charset="0"/>
              </a:rPr>
              <a:t> SDA Church</a:t>
            </a:r>
          </a:p>
          <a:p>
            <a:pPr marL="342900" lvl="0" indent="-342900" algn="l">
              <a:buFont typeface="+mj-lt"/>
              <a:buAutoNum type="arabicPeriod"/>
            </a:pPr>
            <a:r>
              <a:rPr lang="en-US" sz="1200" dirty="0">
                <a:solidFill>
                  <a:schemeClr val="tx1"/>
                </a:solidFill>
                <a:latin typeface="Berlin Sans FB" pitchFamily="34" charset="0"/>
              </a:rPr>
              <a:t>Noon </a:t>
            </a:r>
            <a:r>
              <a:rPr lang="en-US" sz="1200" dirty="0" err="1">
                <a:solidFill>
                  <a:schemeClr val="tx1"/>
                </a:solidFill>
                <a:latin typeface="Berlin Sans FB" pitchFamily="34" charset="0"/>
              </a:rPr>
              <a:t>Kopir</a:t>
            </a:r>
            <a:r>
              <a:rPr lang="en-US" sz="1200" dirty="0">
                <a:solidFill>
                  <a:schemeClr val="tx1"/>
                </a:solidFill>
                <a:latin typeface="Berlin Sans FB" pitchFamily="34" charset="0"/>
              </a:rPr>
              <a:t> SDA Church</a:t>
            </a:r>
          </a:p>
          <a:p>
            <a:pPr marL="342900" lvl="0" indent="-342900" algn="l">
              <a:buFont typeface="+mj-lt"/>
              <a:buAutoNum type="arabicPeriod"/>
            </a:pPr>
            <a:r>
              <a:rPr lang="en-US" sz="1200" dirty="0" err="1">
                <a:solidFill>
                  <a:schemeClr val="tx1"/>
                </a:solidFill>
                <a:latin typeface="Berlin Sans FB" pitchFamily="34" charset="0"/>
              </a:rPr>
              <a:t>Kitengela</a:t>
            </a:r>
            <a:r>
              <a:rPr lang="en-US" sz="1200" dirty="0">
                <a:solidFill>
                  <a:schemeClr val="tx1"/>
                </a:solidFill>
                <a:latin typeface="Berlin Sans FB" pitchFamily="34" charset="0"/>
              </a:rPr>
              <a:t> East SDA Church </a:t>
            </a:r>
          </a:p>
          <a:p>
            <a:pPr marL="342900" lvl="0" indent="-342900" algn="l">
              <a:buFont typeface="+mj-lt"/>
              <a:buAutoNum type="arabicPeriod"/>
            </a:pPr>
            <a:endParaRPr lang="en-US" sz="1200" dirty="0">
              <a:solidFill>
                <a:schemeClr val="tx1"/>
              </a:solidFill>
              <a:latin typeface="Berlin Sans FB" pitchFamily="34" charset="0"/>
            </a:endParaRPr>
          </a:p>
          <a:p>
            <a:pPr marL="342900" lvl="0" indent="-342900" algn="l"/>
            <a:r>
              <a:rPr lang="en-US" sz="1200" dirty="0">
                <a:solidFill>
                  <a:schemeClr val="tx1"/>
                </a:solidFill>
                <a:latin typeface="Berlin Sans FB" pitchFamily="34" charset="0"/>
              </a:rPr>
              <a:t>SELECTED RESIDENTIAL PROJECTS</a:t>
            </a:r>
          </a:p>
          <a:p>
            <a:pPr algn="l"/>
            <a:endParaRPr lang="en-US" sz="1200" dirty="0">
              <a:solidFill>
                <a:schemeClr val="tx1"/>
              </a:solidFill>
              <a:latin typeface="Berlin Sans FB" pitchFamily="34" charset="0"/>
            </a:endParaRPr>
          </a:p>
        </p:txBody>
      </p:sp>
      <p:sp>
        <p:nvSpPr>
          <p:cNvPr id="4" name="Rectangle 3"/>
          <p:cNvSpPr>
            <a:spLocks noChangeArrowheads="1"/>
          </p:cNvSpPr>
          <p:nvPr/>
        </p:nvSpPr>
        <p:spPr bwMode="auto">
          <a:xfrm>
            <a:off x="0" y="0"/>
            <a:ext cx="11430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0" y="200819"/>
            <a:ext cx="2507418" cy="461665"/>
          </a:xfrm>
          <a:prstGeom prst="rect">
            <a:avLst/>
          </a:prstGeom>
        </p:spPr>
        <p:txBody>
          <a:bodyPr wrap="none">
            <a:spAutoFit/>
          </a:bodyPr>
          <a:lstStyle/>
          <a:p>
            <a:r>
              <a:rPr lang="en-US" sz="2400" b="1" dirty="0">
                <a:latin typeface="Tekton Pro" pitchFamily="34" charset="0"/>
              </a:rPr>
              <a:t>HEALTH PROJECTS</a:t>
            </a:r>
          </a:p>
        </p:txBody>
      </p:sp>
      <p:sp>
        <p:nvSpPr>
          <p:cNvPr id="12" name="Rectangle 11"/>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8" name="Rectangle 7">
            <a:extLst>
              <a:ext uri="{FF2B5EF4-FFF2-40B4-BE49-F238E27FC236}">
                <a16:creationId xmlns:a16="http://schemas.microsoft.com/office/drawing/2014/main" id="{08AC6B9F-9F82-4837-8DDB-F7A17242D7B7}"/>
              </a:ext>
            </a:extLst>
          </p:cNvPr>
          <p:cNvSpPr/>
          <p:nvPr/>
        </p:nvSpPr>
        <p:spPr>
          <a:xfrm>
            <a:off x="1066800" y="644942"/>
            <a:ext cx="5943600" cy="9080877"/>
          </a:xfrm>
          <a:prstGeom prst="rect">
            <a:avLst/>
          </a:prstGeom>
        </p:spPr>
        <p:txBody>
          <a:bodyPr wrap="square">
            <a:spAutoFit/>
          </a:bodyPr>
          <a:lstStyle/>
          <a:p>
            <a:pPr marL="342900" lvl="0" indent="-342900" algn="ctr"/>
            <a:r>
              <a:rPr lang="en-US" sz="1800" dirty="0">
                <a:latin typeface="Berlin Sans FB" pitchFamily="34" charset="0"/>
              </a:rPr>
              <a:t>Extension To The Renal Unit, KNH</a:t>
            </a: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marL="342900" lvl="0" indent="-342900" algn="ctr"/>
            <a:endParaRPr lang="en-US" sz="1800" dirty="0">
              <a:latin typeface="Berlin Sans FB" pitchFamily="34" charset="0"/>
            </a:endParaRPr>
          </a:p>
          <a:p>
            <a:pPr lvl="0"/>
            <a:r>
              <a:rPr lang="en-US" sz="1600" dirty="0">
                <a:latin typeface="Berlin Sans FB" pitchFamily="34" charset="0"/>
              </a:rPr>
              <a:t>The project entailed construction of transplant theatres and support facilities for the renal unit and was to serve all other organ transplant. While the interior is modern, the architectural language was to match the existing hospital built in the 80s. </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dirty="0">
                <a:latin typeface="Berlin Sans FB" pitchFamily="34" charset="0"/>
              </a:rPr>
              <a:t>Cancer Treatment Centre, KNH</a:t>
            </a: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lvl="0" indent="-342900">
              <a:buFont typeface="Arial" panose="020B0604020202020204" pitchFamily="34" charset="0"/>
              <a:buChar char="•"/>
            </a:pPr>
            <a:endParaRPr lang="en-US" dirty="0">
              <a:latin typeface="Berlin Sans FB" pitchFamily="34" charset="0"/>
            </a:endParaRPr>
          </a:p>
          <a:p>
            <a:pPr marL="342900" indent="-342900" algn="ctr"/>
            <a:r>
              <a:rPr lang="en-US" sz="1800" dirty="0" err="1">
                <a:latin typeface="Berlin Sans FB" pitchFamily="34" charset="0"/>
              </a:rPr>
              <a:t>Mitunguu</a:t>
            </a:r>
            <a:r>
              <a:rPr lang="en-US" sz="1800" dirty="0">
                <a:latin typeface="Berlin Sans FB" pitchFamily="34" charset="0"/>
              </a:rPr>
              <a:t> Cancer Centre, </a:t>
            </a:r>
            <a:r>
              <a:rPr lang="en-US" sz="1800" dirty="0" err="1">
                <a:latin typeface="Berlin Sans FB" pitchFamily="34" charset="0"/>
              </a:rPr>
              <a:t>Meru</a:t>
            </a:r>
            <a:endParaRPr lang="en-US" sz="1800" dirty="0">
              <a:latin typeface="Berlin Sans FB" pitchFamily="34" charset="0"/>
            </a:endParaRPr>
          </a:p>
          <a:p>
            <a:pPr marL="342900" lvl="0" indent="-342900" algn="ctr"/>
            <a:endParaRPr lang="en-US" dirty="0">
              <a:latin typeface="Berlin Sans FB" pitchFamily="34" charset="0"/>
            </a:endParaRPr>
          </a:p>
          <a:p>
            <a:pPr lvl="0"/>
            <a:r>
              <a:rPr lang="en-US" sz="1600" dirty="0">
                <a:latin typeface="Berlin Sans FB" pitchFamily="34" charset="0"/>
              </a:rPr>
              <a:t>The 11 storey building was designed as a 500 bed cancer centre but implemented in phases. Human </a:t>
            </a:r>
            <a:r>
              <a:rPr lang="en-US" sz="1600" dirty="0" err="1">
                <a:latin typeface="Berlin Sans FB" pitchFamily="34" charset="0"/>
              </a:rPr>
              <a:t>centred</a:t>
            </a:r>
            <a:r>
              <a:rPr lang="en-US" sz="1600" dirty="0">
                <a:latin typeface="Berlin Sans FB" pitchFamily="34" charset="0"/>
              </a:rPr>
              <a:t>, therapeutic healing spaces with focus on patient flow and infection control </a:t>
            </a:r>
          </a:p>
        </p:txBody>
      </p:sp>
      <p:pic>
        <p:nvPicPr>
          <p:cNvPr id="11" name="Picture 10">
            <a:extLst>
              <a:ext uri="{FF2B5EF4-FFF2-40B4-BE49-F238E27FC236}">
                <a16:creationId xmlns:a16="http://schemas.microsoft.com/office/drawing/2014/main" id="{BB35DF34-ADD0-4753-A83C-7A3E8774F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1191419"/>
            <a:ext cx="3048000" cy="3048000"/>
          </a:xfrm>
          <a:prstGeom prst="rect">
            <a:avLst/>
          </a:prstGeom>
        </p:spPr>
      </p:pic>
      <p:pic>
        <p:nvPicPr>
          <p:cNvPr id="9" name="Picture 5" descr="C:\pics\samsung a50\2019-11-12 13.59.35.jpg"/>
          <p:cNvPicPr>
            <a:picLocks noChangeAspect="1" noChangeArrowheads="1"/>
          </p:cNvPicPr>
          <p:nvPr/>
        </p:nvPicPr>
        <p:blipFill>
          <a:blip r:embed="rId3" cstate="print"/>
          <a:srcRect l="9615" r="7692"/>
          <a:stretch>
            <a:fillRect/>
          </a:stretch>
        </p:blipFill>
        <p:spPr bwMode="auto">
          <a:xfrm>
            <a:off x="762000" y="1191419"/>
            <a:ext cx="3360615" cy="3048000"/>
          </a:xfrm>
          <a:prstGeom prst="rect">
            <a:avLst/>
          </a:prstGeom>
          <a:noFill/>
        </p:spPr>
      </p:pic>
      <p:pic>
        <p:nvPicPr>
          <p:cNvPr id="6146" name="Picture 2" descr="C:\Robin\KNH\CTC\design\final drawings\CTCView_1.png"/>
          <p:cNvPicPr>
            <a:picLocks noChangeAspect="1" noChangeArrowheads="1"/>
          </p:cNvPicPr>
          <p:nvPr/>
        </p:nvPicPr>
        <p:blipFill>
          <a:blip r:embed="rId4" cstate="print"/>
          <a:srcRect l="-392" r="-435"/>
          <a:stretch>
            <a:fillRect/>
          </a:stretch>
        </p:blipFill>
        <p:spPr bwMode="auto">
          <a:xfrm>
            <a:off x="762000" y="6296819"/>
            <a:ext cx="4419600" cy="2339145"/>
          </a:xfrm>
          <a:prstGeom prst="rect">
            <a:avLst/>
          </a:prstGeom>
          <a:noFill/>
        </p:spPr>
      </p:pic>
      <p:pic>
        <p:nvPicPr>
          <p:cNvPr id="13" name="Picture 2" descr="C:\Robin\KNH\pics\IMG-20200131-WA0020.jpg"/>
          <p:cNvPicPr>
            <a:picLocks noChangeAspect="1" noChangeArrowheads="1"/>
          </p:cNvPicPr>
          <p:nvPr/>
        </p:nvPicPr>
        <p:blipFill>
          <a:blip r:embed="rId5" cstate="print"/>
          <a:srcRect b="12821"/>
          <a:stretch>
            <a:fillRect/>
          </a:stretch>
        </p:blipFill>
        <p:spPr bwMode="auto">
          <a:xfrm>
            <a:off x="5181600" y="6296819"/>
            <a:ext cx="2000250" cy="2325077"/>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30E069-151A-4E6D-9818-C0889826173E}"/>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a:extLst>
              <a:ext uri="{FF2B5EF4-FFF2-40B4-BE49-F238E27FC236}">
                <a16:creationId xmlns:a16="http://schemas.microsoft.com/office/drawing/2014/main" id="{EA618D2D-F399-4244-87DF-A5660CC3EA58}"/>
              </a:ext>
            </a:extLst>
          </p:cNvPr>
          <p:cNvSpPr/>
          <p:nvPr/>
        </p:nvSpPr>
        <p:spPr>
          <a:xfrm>
            <a:off x="762000" y="834635"/>
            <a:ext cx="5943600" cy="400110"/>
          </a:xfrm>
          <a:prstGeom prst="rect">
            <a:avLst/>
          </a:prstGeom>
        </p:spPr>
        <p:txBody>
          <a:bodyPr wrap="square">
            <a:spAutoFit/>
          </a:bodyPr>
          <a:lstStyle/>
          <a:p>
            <a:pPr marL="342900" lvl="0" indent="-342900" algn="ctr"/>
            <a:r>
              <a:rPr lang="en-US" dirty="0">
                <a:latin typeface="Berlin Sans FB" pitchFamily="34" charset="0"/>
              </a:rPr>
              <a:t>Kaka Medical Centre, Kakamega</a:t>
            </a:r>
          </a:p>
        </p:txBody>
      </p:sp>
      <p:pic>
        <p:nvPicPr>
          <p:cNvPr id="4" name="Picture 3">
            <a:extLst>
              <a:ext uri="{FF2B5EF4-FFF2-40B4-BE49-F238E27FC236}">
                <a16:creationId xmlns:a16="http://schemas.microsoft.com/office/drawing/2014/main" id="{FE1A5DAC-6205-2EB5-8C2C-9CE7E22F9094}"/>
              </a:ext>
            </a:extLst>
          </p:cNvPr>
          <p:cNvPicPr>
            <a:picLocks noChangeAspect="1"/>
          </p:cNvPicPr>
          <p:nvPr/>
        </p:nvPicPr>
        <p:blipFill>
          <a:blip r:embed="rId2"/>
          <a:stretch>
            <a:fillRect/>
          </a:stretch>
        </p:blipFill>
        <p:spPr>
          <a:xfrm>
            <a:off x="622300" y="1378762"/>
            <a:ext cx="3936642" cy="5908657"/>
          </a:xfrm>
          <a:prstGeom prst="rect">
            <a:avLst/>
          </a:prstGeom>
        </p:spPr>
      </p:pic>
      <p:sp>
        <p:nvSpPr>
          <p:cNvPr id="5" name="Rectangle 4">
            <a:extLst>
              <a:ext uri="{FF2B5EF4-FFF2-40B4-BE49-F238E27FC236}">
                <a16:creationId xmlns:a16="http://schemas.microsoft.com/office/drawing/2014/main" id="{92FCC4D1-B5E9-EB77-8106-75EADF5F5475}"/>
              </a:ext>
            </a:extLst>
          </p:cNvPr>
          <p:cNvSpPr/>
          <p:nvPr/>
        </p:nvSpPr>
        <p:spPr>
          <a:xfrm>
            <a:off x="571500" y="7573553"/>
            <a:ext cx="6324600" cy="830997"/>
          </a:xfrm>
          <a:prstGeom prst="rect">
            <a:avLst/>
          </a:prstGeom>
        </p:spPr>
        <p:txBody>
          <a:bodyPr wrap="square">
            <a:spAutoFit/>
          </a:bodyPr>
          <a:lstStyle/>
          <a:p>
            <a:pPr lvl="0"/>
            <a:r>
              <a:rPr lang="en-US" sz="1600" dirty="0">
                <a:latin typeface="Berlin Sans FB" pitchFamily="34" charset="0"/>
              </a:rPr>
              <a:t>The 7 storey private hospital in Kakamega will cater for inpatient, outpatient services, diagnostic services, renal services, operating theatres and an IC.</a:t>
            </a:r>
          </a:p>
        </p:txBody>
      </p:sp>
      <p:pic>
        <p:nvPicPr>
          <p:cNvPr id="8" name="Picture 7">
            <a:extLst>
              <a:ext uri="{FF2B5EF4-FFF2-40B4-BE49-F238E27FC236}">
                <a16:creationId xmlns:a16="http://schemas.microsoft.com/office/drawing/2014/main" id="{A72BDA02-4710-9911-E2B2-CE94D8CE4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6840" y="1377812"/>
            <a:ext cx="2492902" cy="2462283"/>
          </a:xfrm>
          <a:prstGeom prst="rect">
            <a:avLst/>
          </a:prstGeom>
        </p:spPr>
      </p:pic>
      <p:pic>
        <p:nvPicPr>
          <p:cNvPr id="11" name="Picture 10">
            <a:extLst>
              <a:ext uri="{FF2B5EF4-FFF2-40B4-BE49-F238E27FC236}">
                <a16:creationId xmlns:a16="http://schemas.microsoft.com/office/drawing/2014/main" id="{F1905962-A501-3096-35DA-652D83143A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840" y="3949502"/>
            <a:ext cx="2492902" cy="2439115"/>
          </a:xfrm>
          <a:prstGeom prst="rect">
            <a:avLst/>
          </a:prstGeom>
        </p:spPr>
      </p:pic>
    </p:spTree>
    <p:extLst>
      <p:ext uri="{BB962C8B-B14F-4D97-AF65-F5344CB8AC3E}">
        <p14:creationId xmlns:p14="http://schemas.microsoft.com/office/powerpoint/2010/main" val="240787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30E069-151A-4E6D-9818-C0889826173E}"/>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3" name="Rectangle 2">
            <a:extLst>
              <a:ext uri="{FF2B5EF4-FFF2-40B4-BE49-F238E27FC236}">
                <a16:creationId xmlns:a16="http://schemas.microsoft.com/office/drawing/2014/main" id="{EA618D2D-F399-4244-87DF-A5660CC3EA58}"/>
              </a:ext>
            </a:extLst>
          </p:cNvPr>
          <p:cNvSpPr/>
          <p:nvPr/>
        </p:nvSpPr>
        <p:spPr>
          <a:xfrm>
            <a:off x="685800" y="277019"/>
            <a:ext cx="5943600" cy="400110"/>
          </a:xfrm>
          <a:prstGeom prst="rect">
            <a:avLst/>
          </a:prstGeom>
        </p:spPr>
        <p:txBody>
          <a:bodyPr wrap="square">
            <a:spAutoFit/>
          </a:bodyPr>
          <a:lstStyle/>
          <a:p>
            <a:pPr marL="342900" indent="-342900" algn="ctr"/>
            <a:r>
              <a:rPr lang="en-US" dirty="0">
                <a:latin typeface="Berlin Sans FB" pitchFamily="34" charset="0"/>
              </a:rPr>
              <a:t>Garissa Cancer Centre</a:t>
            </a:r>
          </a:p>
        </p:txBody>
      </p:sp>
      <p:pic>
        <p:nvPicPr>
          <p:cNvPr id="9" name="Picture 8">
            <a:extLst>
              <a:ext uri="{FF2B5EF4-FFF2-40B4-BE49-F238E27FC236}">
                <a16:creationId xmlns:a16="http://schemas.microsoft.com/office/drawing/2014/main" id="{D3A6804E-CD2F-4417-89FF-D7FECCF7A82C}"/>
              </a:ext>
            </a:extLst>
          </p:cNvPr>
          <p:cNvPicPr>
            <a:picLocks noChangeAspect="1"/>
          </p:cNvPicPr>
          <p:nvPr/>
        </p:nvPicPr>
        <p:blipFill>
          <a:blip r:embed="rId2" cstate="print">
            <a:extLst>
              <a:ext uri="{28A0092B-C50C-407E-A947-70E740481C1C}">
                <a14:useLocalDpi xmlns:a14="http://schemas.microsoft.com/office/drawing/2010/main" val="0"/>
              </a:ext>
            </a:extLst>
          </a:blip>
          <a:srcRect b="17287"/>
          <a:stretch>
            <a:fillRect/>
          </a:stretch>
        </p:blipFill>
        <p:spPr>
          <a:xfrm>
            <a:off x="609600" y="868815"/>
            <a:ext cx="6438162" cy="2684803"/>
          </a:xfrm>
          <a:prstGeom prst="rect">
            <a:avLst/>
          </a:prstGeom>
        </p:spPr>
      </p:pic>
      <p:pic>
        <p:nvPicPr>
          <p:cNvPr id="1027" name="Picture 3" descr="C:\Robin\Renaissance PS\Images\Garissa.jpg"/>
          <p:cNvPicPr>
            <a:picLocks noChangeAspect="1" noChangeArrowheads="1"/>
          </p:cNvPicPr>
          <p:nvPr/>
        </p:nvPicPr>
        <p:blipFill>
          <a:blip r:embed="rId3" cstate="print"/>
          <a:srcRect/>
          <a:stretch>
            <a:fillRect/>
          </a:stretch>
        </p:blipFill>
        <p:spPr bwMode="auto">
          <a:xfrm>
            <a:off x="698500" y="3745303"/>
            <a:ext cx="6349262" cy="4761947"/>
          </a:xfrm>
          <a:prstGeom prst="rect">
            <a:avLst/>
          </a:prstGeom>
          <a:noFill/>
        </p:spPr>
      </p:pic>
      <p:sp>
        <p:nvSpPr>
          <p:cNvPr id="5" name="TextBox 4">
            <a:extLst>
              <a:ext uri="{FF2B5EF4-FFF2-40B4-BE49-F238E27FC236}">
                <a16:creationId xmlns:a16="http://schemas.microsoft.com/office/drawing/2014/main" id="{AFEE0194-F22E-455F-B60C-3483A2FDBB97}"/>
              </a:ext>
            </a:extLst>
          </p:cNvPr>
          <p:cNvSpPr txBox="1"/>
          <p:nvPr/>
        </p:nvSpPr>
        <p:spPr>
          <a:xfrm>
            <a:off x="698500" y="8714751"/>
            <a:ext cx="6438162" cy="830997"/>
          </a:xfrm>
          <a:prstGeom prst="rect">
            <a:avLst/>
          </a:prstGeom>
          <a:noFill/>
        </p:spPr>
        <p:txBody>
          <a:bodyPr wrap="square" rtlCol="0">
            <a:spAutoFit/>
          </a:bodyPr>
          <a:lstStyle/>
          <a:p>
            <a:r>
              <a:rPr lang="en-US" sz="1600" dirty="0">
                <a:latin typeface="Berlin Sans FB" panose="020E0602020502020306" pitchFamily="34" charset="0"/>
              </a:rPr>
              <a:t>The cancer </a:t>
            </a:r>
            <a:r>
              <a:rPr lang="en-US" sz="1600" dirty="0" err="1">
                <a:latin typeface="Berlin Sans FB" panose="020E0602020502020306" pitchFamily="34" charset="0"/>
              </a:rPr>
              <a:t>centre</a:t>
            </a:r>
            <a:r>
              <a:rPr lang="en-US" sz="1600" dirty="0">
                <a:latin typeface="Berlin Sans FB" panose="020E0602020502020306" pitchFamily="34" charset="0"/>
              </a:rPr>
              <a:t> at the Garissa County Referral Hospital will cater for  cancer patients from allover the North Eastern region of Kenya. The design depicts the Islamic architectural language. </a:t>
            </a:r>
          </a:p>
        </p:txBody>
      </p:sp>
    </p:spTree>
    <p:extLst>
      <p:ext uri="{BB962C8B-B14F-4D97-AF65-F5344CB8AC3E}">
        <p14:creationId xmlns:p14="http://schemas.microsoft.com/office/powerpoint/2010/main" val="218868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CD1EB-A424-A50A-6528-07A8821B09D7}"/>
              </a:ext>
            </a:extLst>
          </p:cNvPr>
          <p:cNvSpPr>
            <a:spLocks noChangeArrowheads="1"/>
          </p:cNvSpPr>
          <p:nvPr/>
        </p:nvSpPr>
        <p:spPr bwMode="auto">
          <a:xfrm>
            <a:off x="0" y="0"/>
            <a:ext cx="609600" cy="10155238"/>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lIns="99814" tIns="49907" rIns="99814" bIns="49907" anchor="ctr"/>
          <a:lstStyle/>
          <a:p>
            <a:pPr algn="ctr" defTabSz="998250" fontAlgn="auto">
              <a:spcBef>
                <a:spcPts val="0"/>
              </a:spcBef>
              <a:spcAft>
                <a:spcPts val="0"/>
              </a:spcAft>
              <a:defRPr/>
            </a:pPr>
            <a:endParaRPr lang="en-US">
              <a:solidFill>
                <a:schemeClr val="lt1"/>
              </a:solidFill>
              <a:latin typeface="+mn-lt"/>
            </a:endParaRPr>
          </a:p>
        </p:txBody>
      </p:sp>
      <p:sp>
        <p:nvSpPr>
          <p:cNvPr id="6" name="Rectangle 5">
            <a:extLst>
              <a:ext uri="{FF2B5EF4-FFF2-40B4-BE49-F238E27FC236}">
                <a16:creationId xmlns:a16="http://schemas.microsoft.com/office/drawing/2014/main" id="{34173275-7E89-2B65-5534-A70C89639FD3}"/>
              </a:ext>
            </a:extLst>
          </p:cNvPr>
          <p:cNvSpPr/>
          <p:nvPr/>
        </p:nvSpPr>
        <p:spPr>
          <a:xfrm>
            <a:off x="620004" y="277017"/>
            <a:ext cx="6390396" cy="5016758"/>
          </a:xfrm>
          <a:prstGeom prst="rect">
            <a:avLst/>
          </a:prstGeom>
        </p:spPr>
        <p:txBody>
          <a:bodyPr wrap="square">
            <a:spAutoFit/>
          </a:bodyPr>
          <a:lstStyle/>
          <a:p>
            <a:pPr marL="342900" lvl="0" indent="-342900" algn="ctr"/>
            <a:r>
              <a:rPr lang="en-US" sz="2400" dirty="0">
                <a:latin typeface="Berlin Sans FB" pitchFamily="34" charset="0"/>
              </a:rPr>
              <a:t>Juja Road Hospital, Ruiru</a:t>
            </a: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marL="342900" lvl="0" indent="-342900" algn="ctr"/>
            <a:endParaRPr lang="en-US" sz="2400" dirty="0">
              <a:latin typeface="Berlin Sans FB" pitchFamily="34" charset="0"/>
            </a:endParaRPr>
          </a:p>
          <a:p>
            <a:pPr lvl="0"/>
            <a:r>
              <a:rPr lang="en-US" sz="1600" dirty="0">
                <a:latin typeface="Berlin Sans FB" pitchFamily="34" charset="0"/>
              </a:rPr>
              <a:t>RPSA was tasked to retrofit an entire building block that was</a:t>
            </a:r>
          </a:p>
          <a:p>
            <a:pPr lvl="0"/>
            <a:r>
              <a:rPr lang="en-US" sz="1600" dirty="0">
                <a:latin typeface="Berlin Sans FB" pitchFamily="34" charset="0"/>
              </a:rPr>
              <a:t>initially designed as a commercial building into a functional and tastefully designed fully fledged hospital with a 25 bed inpatient capacity, complete out patient facilities, two modern operating theaters and an Independent Laboratory and Pharmacy.</a:t>
            </a:r>
          </a:p>
        </p:txBody>
      </p:sp>
      <p:pic>
        <p:nvPicPr>
          <p:cNvPr id="7" name="Picture 3">
            <a:extLst>
              <a:ext uri="{FF2B5EF4-FFF2-40B4-BE49-F238E27FC236}">
                <a16:creationId xmlns:a16="http://schemas.microsoft.com/office/drawing/2014/main" id="{028437A7-5A5E-8999-A588-A39E47EA3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 y="750512"/>
            <a:ext cx="6400800" cy="3045446"/>
          </a:xfrm>
          <a:prstGeom prst="rect">
            <a:avLst/>
          </a:prstGeom>
          <a:noFill/>
        </p:spPr>
      </p:pic>
      <p:grpSp>
        <p:nvGrpSpPr>
          <p:cNvPr id="8" name="Group 7">
            <a:extLst>
              <a:ext uri="{FF2B5EF4-FFF2-40B4-BE49-F238E27FC236}">
                <a16:creationId xmlns:a16="http://schemas.microsoft.com/office/drawing/2014/main" id="{BAD9B5C4-422B-9E1A-6B57-BC53FC42E8F8}"/>
              </a:ext>
            </a:extLst>
          </p:cNvPr>
          <p:cNvGrpSpPr/>
          <p:nvPr/>
        </p:nvGrpSpPr>
        <p:grpSpPr>
          <a:xfrm>
            <a:off x="599196" y="6650038"/>
            <a:ext cx="6405838" cy="3505200"/>
            <a:chOff x="608527" y="5047554"/>
            <a:chExt cx="6405838" cy="3505200"/>
          </a:xfrm>
        </p:grpSpPr>
        <p:pic>
          <p:nvPicPr>
            <p:cNvPr id="9" name="Picture 8">
              <a:extLst>
                <a:ext uri="{FF2B5EF4-FFF2-40B4-BE49-F238E27FC236}">
                  <a16:creationId xmlns:a16="http://schemas.microsoft.com/office/drawing/2014/main" id="{30BBC441-AAD5-FF68-8C0B-75E3A9228D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9763" y="5077619"/>
              <a:ext cx="2900637" cy="1630265"/>
            </a:xfrm>
            <a:prstGeom prst="rect">
              <a:avLst/>
            </a:prstGeom>
          </p:spPr>
        </p:pic>
        <p:pic>
          <p:nvPicPr>
            <p:cNvPr id="10" name="Picture 9">
              <a:extLst>
                <a:ext uri="{FF2B5EF4-FFF2-40B4-BE49-F238E27FC236}">
                  <a16:creationId xmlns:a16="http://schemas.microsoft.com/office/drawing/2014/main" id="{CE674A0F-5C3B-C644-044E-6871CE72BF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527" y="5047554"/>
              <a:ext cx="3505200" cy="3505200"/>
            </a:xfrm>
            <a:prstGeom prst="rect">
              <a:avLst/>
            </a:prstGeom>
          </p:spPr>
        </p:pic>
        <p:pic>
          <p:nvPicPr>
            <p:cNvPr id="11" name="Picture 10">
              <a:extLst>
                <a:ext uri="{FF2B5EF4-FFF2-40B4-BE49-F238E27FC236}">
                  <a16:creationId xmlns:a16="http://schemas.microsoft.com/office/drawing/2014/main" id="{6E6FADB5-F398-91CE-4E9D-2E378ECAAE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3727" y="6881889"/>
              <a:ext cx="2900638" cy="1630266"/>
            </a:xfrm>
            <a:prstGeom prst="rect">
              <a:avLst/>
            </a:prstGeom>
          </p:spPr>
        </p:pic>
      </p:grpSp>
      <p:pic>
        <p:nvPicPr>
          <p:cNvPr id="2050" name="Picture 2" descr="May be an image of lighting, indoors and tex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0345" b="17242"/>
          <a:stretch/>
        </p:blipFill>
        <p:spPr bwMode="auto">
          <a:xfrm>
            <a:off x="609600" y="5293775"/>
            <a:ext cx="3490832" cy="378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44212"/>
      </p:ext>
    </p:extLst>
  </p:cSld>
  <p:clrMapOvr>
    <a:masterClrMapping/>
  </p:clrMapOvr>
</p:sld>
</file>

<file path=ppt/theme/theme1.xml><?xml version="1.0" encoding="utf-8"?>
<a:theme xmlns:a="http://schemas.openxmlformats.org/drawingml/2006/main" name="Office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22787</TotalTime>
  <Words>2073</Words>
  <Application>Microsoft Office PowerPoint</Application>
  <PresentationFormat>Custom</PresentationFormat>
  <Paragraphs>437</Paragraphs>
  <Slides>35</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8" baseType="lpstr">
      <vt:lpstr>Arial</vt:lpstr>
      <vt:lpstr>Berlin Sans FB</vt:lpstr>
      <vt:lpstr>Berlin Sans FB Demi</vt:lpstr>
      <vt:lpstr>Calibri</vt:lpstr>
      <vt:lpstr>Calligraph421 BT</vt:lpstr>
      <vt:lpstr>Century Gothic</vt:lpstr>
      <vt:lpstr>Comic Sans MS</vt:lpstr>
      <vt:lpstr>Euphemia</vt:lpstr>
      <vt:lpstr>Tekton Pro</vt:lpstr>
      <vt:lpstr>Times New Roman</vt:lpstr>
      <vt:lpstr>Trebuchet MS</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KELVIN NGEI</cp:lastModifiedBy>
  <cp:revision>1331</cp:revision>
  <dcterms:created xsi:type="dcterms:W3CDTF">2009-02-21T17:29:28Z</dcterms:created>
  <dcterms:modified xsi:type="dcterms:W3CDTF">2024-04-04T13:40:38Z</dcterms:modified>
</cp:coreProperties>
</file>